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9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9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15CA-3589-98C8-A167-0666E16EE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16172-ECA0-45C7-19EF-B90FED405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A131-BF4B-03DB-E45D-F2324B6C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C1C7-FA98-02B9-1F62-15E38AFF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13F02-E7ED-F351-C02C-A6E2EE20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EB72-EDBA-27B6-D915-2F9DA1FA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EED29-C195-D1EC-2A07-108CD197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E7627-C8CE-C9E6-A459-A2323F0B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1BEA-98C6-B70B-C4EB-F282F9F0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A6455-614E-D40A-B4A7-770D2531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2BA84-297B-8488-4F1E-C164CD83D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84D80-699D-5309-8990-60F35D018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67A7D-F2F4-3BA2-98D7-3A438A9C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E0998-68CF-F26C-B33F-413FAA63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16A42-F0CC-9212-7F34-BA9A54C8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9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1516-C440-4D6C-D699-79B0DD32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5C17-4884-1F45-4C7E-BEA19BA7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1B4D6-042A-69D6-1B6A-65301FBD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F3B6D-80BD-881B-EDD1-4A31A3DA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B33D7-A07B-AD18-FFC9-2EE8BC5B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AE33-C8B9-FB24-0E7B-05A69AB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5BF0A-1A56-6E5A-3F8F-C843D6EF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BDC17-073F-557D-95E4-DC27D6D8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F3BB4-F208-22D7-6606-E6A17DB3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8C69B-312A-6442-1FCC-FA85CBAE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F3A6-FFD3-44A8-EC1E-D92AD6A5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842E-EFA5-D4EB-C569-D5F7AA41A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A4826-2BB8-846A-F4DE-C8CF48876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2C24D-9AB4-6B3B-B8F9-5206ABF7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BD23-8A8F-CDD9-DB24-B2650C73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D8067-D042-E689-C42A-990DDDAC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0845-C0F9-2C45-6E23-9AA5CD95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5F848-46F8-4BA1-8E88-3119B4F86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C595B-435A-EB88-326F-2403F6415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1CFFF-CA22-A793-D4CD-0A55DA680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56300-5E25-6EED-2115-9BC8DF39D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FE8A9-CEB0-7E2D-E512-1E601BB2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E2B78-D7CF-7D6C-942D-901CE0EA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01C4D-986F-D1F9-2FC8-6F4923AE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DC21-C52A-92E9-930F-23DDF342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1F12C-3C89-581D-993C-D20A360A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4BA1B-D2F2-9D09-3CCF-993D959B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43293-8DCD-26EC-AFFF-08A50F65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09AB0-9DB4-DA3D-DF98-EB3CE118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F6BE6-A790-FCE5-4617-58155180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8292E-F9EE-9D2C-1F79-8BB5B870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C6A1-91D0-7846-7895-F9594A13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65C7-6AED-C221-E1DB-E60B8865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3BE3-8C1C-E1E2-1A47-101E7C2E7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35EBE-66DD-09E1-096C-846D043C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D5D66-6A86-C9EF-70ED-763B5CF1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15D18-FBBD-DFC8-53E6-E8E4B68B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90FB-36A9-47A8-FB19-34DC19C4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7B1CE-534D-586F-6AB1-2A36C3578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E6403-40D0-91D0-AE0F-3CD94938F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EB5DD-FBC5-A08B-C85F-02F45B02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79320-D972-8ACB-D3DC-2405C72D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3889-F36F-59AD-FCD6-881D9D81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F2057-D135-72DE-C408-23DE2DA6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5123F-217D-FFAA-71A3-2C5101B9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091C-7FB3-CF6A-E223-49E2A50BF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B268DA-1BCA-416F-AB5B-C29C6480E7DB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92EE6-7288-5DB0-CEBE-EED910691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61985-29C1-CAF5-4DE6-0949C3F3B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D115E-A0D2-4FE3-883C-217E0319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DBE334-8E1B-4C5E-ED33-AFD50267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5">
            <a:extLst>
              <a:ext uri="{FF2B5EF4-FFF2-40B4-BE49-F238E27FC236}">
                <a16:creationId xmlns:a16="http://schemas.microsoft.com/office/drawing/2014/main" id="{59DBEB13-0A13-F0E7-C163-3AA26429CD5C}"/>
              </a:ext>
            </a:extLst>
          </p:cNvPr>
          <p:cNvSpPr txBox="1">
            <a:spLocks/>
          </p:cNvSpPr>
          <p:nvPr/>
        </p:nvSpPr>
        <p:spPr>
          <a:xfrm>
            <a:off x="180962" y="182231"/>
            <a:ext cx="11661194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000" b="0" i="0">
                <a:solidFill>
                  <a:srgbClr val="F94615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271145">
              <a:spcBef>
                <a:spcPts val="125"/>
              </a:spcBef>
            </a:pPr>
            <a:r>
              <a:rPr lang="en-US" sz="2800" b="1" spc="100" dirty="0">
                <a:solidFill>
                  <a:schemeClr val="bg2"/>
                </a:solidFill>
                <a:latin typeface="Trade Gothic Next" panose="020B0503040303020004" pitchFamily="34" charset="0"/>
              </a:rPr>
              <a:t>VOYACY REGEN PARTNERS WITH JORDAN TO LAUNCH FIRST OF ITS KIND REEF REGENERATION HUB</a:t>
            </a:r>
            <a:endParaRPr lang="en-US" sz="2800" b="1" spc="-10" dirty="0">
              <a:solidFill>
                <a:schemeClr val="bg2"/>
              </a:solidFill>
              <a:latin typeface="Trade Gothic Next" panose="020B0503040303020004" pitchFamily="34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95DC358D-4B69-8410-3FB6-8E60123D3021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051" y="6346240"/>
            <a:ext cx="363091" cy="3288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0CA8D2-7380-EEE9-7DA7-FF611F055A56}"/>
              </a:ext>
            </a:extLst>
          </p:cNvPr>
          <p:cNvSpPr txBox="1"/>
          <p:nvPr/>
        </p:nvSpPr>
        <p:spPr>
          <a:xfrm>
            <a:off x="6150134" y="3393774"/>
            <a:ext cx="296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Trade Gothic Next" panose="020B0503040303020004" pitchFamily="34" charset="0"/>
              </a:rPr>
              <a:t>Aqaba Marine Park Innovation Hub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524ACE-0AE1-C722-23A8-44640C21476A}"/>
              </a:ext>
            </a:extLst>
          </p:cNvPr>
          <p:cNvSpPr txBox="1"/>
          <p:nvPr/>
        </p:nvSpPr>
        <p:spPr>
          <a:xfrm>
            <a:off x="7244924" y="6059627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Trade Gothic Next" panose="020B0503040303020004" pitchFamily="34" charset="0"/>
              </a:rPr>
              <a:t>Best-in-class 3D Printing Facility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F1FA01-B602-3651-2105-E75054EE8770}"/>
              </a:ext>
            </a:extLst>
          </p:cNvPr>
          <p:cNvSpPr txBox="1"/>
          <p:nvPr/>
        </p:nvSpPr>
        <p:spPr>
          <a:xfrm>
            <a:off x="9119338" y="3390554"/>
            <a:ext cx="2121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Trade Gothic Next" panose="020B0503040303020004" pitchFamily="34" charset="0"/>
              </a:rPr>
              <a:t>Coral Farm</a:t>
            </a:r>
          </a:p>
        </p:txBody>
      </p:sp>
      <p:pic>
        <p:nvPicPr>
          <p:cNvPr id="13" name="Picture 12" descr="A road with a structure over it&#10;&#10;AI-generated content may be incorrect.">
            <a:extLst>
              <a:ext uri="{FF2B5EF4-FFF2-40B4-BE49-F238E27FC236}">
                <a16:creationId xmlns:a16="http://schemas.microsoft.com/office/drawing/2014/main" id="{CE9CD833-F5D6-2F12-24E9-CEDEE913A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6"/>
                    </a14:imgEffect>
                    <a14:imgEffect>
                      <a14:saturation sat="114000"/>
                    </a14:imgEffect>
                    <a14:imgEffect>
                      <a14:brightnessContrast bright="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7" r="7727"/>
          <a:stretch>
            <a:fillRect/>
          </a:stretch>
        </p:blipFill>
        <p:spPr>
          <a:xfrm>
            <a:off x="6260006" y="1292876"/>
            <a:ext cx="2659590" cy="2041317"/>
          </a:xfrm>
          <a:prstGeom prst="rect">
            <a:avLst/>
          </a:prstGeom>
        </p:spPr>
      </p:pic>
      <p:pic>
        <p:nvPicPr>
          <p:cNvPr id="24" name="Picture 23" descr="Several beds on a beach&#10;&#10;AI-generated content may be incorrect.">
            <a:extLst>
              <a:ext uri="{FF2B5EF4-FFF2-40B4-BE49-F238E27FC236}">
                <a16:creationId xmlns:a16="http://schemas.microsoft.com/office/drawing/2014/main" id="{FD8A207D-1796-830D-F18A-0099D420E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12000"/>
                    </a14:imgEffect>
                    <a14:imgEffect>
                      <a14:brightnessContrast bright="1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0" r="8442"/>
          <a:stretch>
            <a:fillRect/>
          </a:stretch>
        </p:blipFill>
        <p:spPr>
          <a:xfrm>
            <a:off x="9202558" y="1292876"/>
            <a:ext cx="2895704" cy="2041317"/>
          </a:xfrm>
          <a:prstGeom prst="rect">
            <a:avLst/>
          </a:prstGeom>
        </p:spPr>
      </p:pic>
      <p:pic>
        <p:nvPicPr>
          <p:cNvPr id="16" name="Picture 15" descr="A robotic arm in a factory&#10;&#10;AI-generated content may be incorrect.">
            <a:extLst>
              <a:ext uri="{FF2B5EF4-FFF2-40B4-BE49-F238E27FC236}">
                <a16:creationId xmlns:a16="http://schemas.microsoft.com/office/drawing/2014/main" id="{5A4A3347-C63C-20BC-ED6A-FCED1F4DCF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03" y="4138058"/>
            <a:ext cx="3553668" cy="183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1AC779-1969-FF7E-7ECC-D91636AC26B7}"/>
              </a:ext>
            </a:extLst>
          </p:cNvPr>
          <p:cNvSpPr txBox="1"/>
          <p:nvPr/>
        </p:nvSpPr>
        <p:spPr>
          <a:xfrm>
            <a:off x="180962" y="1292875"/>
            <a:ext cx="58609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bg1"/>
                </a:solidFill>
                <a:latin typeface="Trade Gothic Next" panose="020B0503040303020004" pitchFamily="34" charset="0"/>
              </a:rPr>
              <a:t>On June 9</a:t>
            </a:r>
            <a:r>
              <a:rPr lang="en-GB" sz="2000" baseline="30000" dirty="0">
                <a:solidFill>
                  <a:schemeClr val="bg1"/>
                </a:solidFill>
                <a:latin typeface="Trade Gothic Next" panose="020B0503040303020004" pitchFamily="34" charset="0"/>
              </a:rPr>
              <a:t>th </a:t>
            </a:r>
            <a:r>
              <a:rPr lang="en-GB" sz="2000" dirty="0">
                <a:solidFill>
                  <a:schemeClr val="bg1"/>
                </a:solidFill>
                <a:latin typeface="Trade Gothic Next" panose="020B0503040303020004" pitchFamily="34" charset="0"/>
              </a:rPr>
              <a:t>at UNOC3, </a:t>
            </a:r>
            <a:r>
              <a:rPr lang="en-GB" sz="2000" dirty="0" err="1">
                <a:solidFill>
                  <a:schemeClr val="bg1"/>
                </a:solidFill>
                <a:latin typeface="Trade Gothic Next" panose="020B0503040303020004" pitchFamily="34" charset="0"/>
              </a:rPr>
              <a:t>Voyacy</a:t>
            </a:r>
            <a:r>
              <a:rPr lang="en-GB" sz="2000" dirty="0">
                <a:solidFill>
                  <a:schemeClr val="bg1"/>
                </a:solidFill>
                <a:latin typeface="Trade Gothic Next" panose="020B0503040303020004" pitchFamily="34" charset="0"/>
              </a:rPr>
              <a:t> Regen and The Kingdom of Jordan announced their partnership to launch a new Blue Technology Innovation Hub in Aqaba.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>
              <a:solidFill>
                <a:schemeClr val="bg1"/>
              </a:solidFill>
              <a:latin typeface="Trade Gothic Next" panose="020B0503040303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bg1"/>
                </a:solidFill>
                <a:latin typeface="Trade Gothic Next" panose="020B0503040303020004" pitchFamily="34" charset="0"/>
              </a:rPr>
              <a:t>This Hub is a nexus of action implementing Voyacy’s multi-disciplinary solution</a:t>
            </a:r>
          </a:p>
          <a:p>
            <a:endParaRPr lang="en-GB" sz="2000" dirty="0">
              <a:solidFill>
                <a:schemeClr val="bg1"/>
              </a:solidFill>
              <a:latin typeface="Trade Gothic Next" panose="020B05030403030200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bg1"/>
                </a:solidFill>
                <a:latin typeface="Trade Gothic Next" panose="020B0503040303020004" pitchFamily="34" charset="0"/>
              </a:rPr>
              <a:t>Voyacy and Jordan have mobilized a pioneering coral propagation farm and deployed a commercial scale 3D concrete print facility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GB" sz="2000" dirty="0">
              <a:solidFill>
                <a:schemeClr val="bg1"/>
              </a:solidFill>
              <a:latin typeface="Trade Gothic Next" panose="020B05030403030200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bg1"/>
                </a:solidFill>
                <a:latin typeface="Trade Gothic Next" panose="020B0503040303020004" pitchFamily="34" charset="0"/>
              </a:rPr>
              <a:t>The Aqaba initiative is bringing together leading Blue Tech players to demonstrate how technology will rebuild and maintain coral reefs at a commercial scale across the globe.</a:t>
            </a:r>
            <a:endParaRPr lang="en-US" sz="2000" dirty="0">
              <a:solidFill>
                <a:schemeClr val="bg1"/>
              </a:solidFill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6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Trade Gothic Next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Philippe Cousteau</dc:creator>
  <cp:lastModifiedBy>Philippe Cousteau</cp:lastModifiedBy>
  <cp:revision>3</cp:revision>
  <dcterms:created xsi:type="dcterms:W3CDTF">2025-09-16T19:29:41Z</dcterms:created>
  <dcterms:modified xsi:type="dcterms:W3CDTF">2025-09-17T03:45:02Z</dcterms:modified>
</cp:coreProperties>
</file>