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134805728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2150B-6AA1-D1AB-A718-987BE79C3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41CAA8-A1A0-D29A-4A52-02F1AFFA3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6E7771-966E-503B-FFBC-FAA64F801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33FD-2D42-79CF-209D-7A51B0CFB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2469E-2AA7-4717-B853-B9F2752DAB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62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eep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079302D-A79D-A82B-6430-E78E0D62C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/>
          <a:stretch/>
        </p:blipFill>
        <p:spPr>
          <a:xfrm rot="16200000">
            <a:off x="4874487" y="-102461"/>
            <a:ext cx="4167052" cy="437197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90E72F0-396D-4A84-8775-6FF0AE45FB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92" y="3831936"/>
            <a:ext cx="8287829" cy="294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49EA2-E96B-471B-A069-A519976D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292" y="2797160"/>
            <a:ext cx="5268229" cy="8901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000" b="0" i="0" cap="none" spc="0" baseline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783E956B-31D1-4BF5-8894-B7F75CEFB8F8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614E2-8AF1-670B-5AA4-2708D176DE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93" y="1691345"/>
            <a:ext cx="3058351" cy="1088773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C843994-BDCE-4010-CAE8-598D5510B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292" y="4271088"/>
            <a:ext cx="8287829" cy="594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Author Info</a:t>
            </a:r>
          </a:p>
        </p:txBody>
      </p:sp>
    </p:spTree>
    <p:extLst>
      <p:ext uri="{BB962C8B-B14F-4D97-AF65-F5344CB8AC3E}">
        <p14:creationId xmlns:p14="http://schemas.microsoft.com/office/powerpoint/2010/main" val="31406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xed_Personnel-Staff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CD31D3-A333-F198-6D9D-F53603F2D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27" name="Title">
            <a:extLst>
              <a:ext uri="{FF2B5EF4-FFF2-40B4-BE49-F238E27FC236}">
                <a16:creationId xmlns:a16="http://schemas.microsoft.com/office/drawing/2014/main" id="{E6AA3FFB-5AAC-CC46-1370-6B892D570310}"/>
              </a:ext>
            </a:extLst>
          </p:cNvPr>
          <p:cNvSpPr/>
          <p:nvPr userDrawn="1"/>
        </p:nvSpPr>
        <p:spPr>
          <a:xfrm>
            <a:off x="407194" y="185738"/>
            <a:ext cx="751522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0"/>
              </a:lnSpc>
              <a:buNone/>
            </a:pPr>
            <a:endParaRPr lang="en-US" sz="1050" dirty="0">
              <a:latin typeface="Montserrat SemiBold"/>
            </a:endParaRPr>
          </a:p>
        </p:txBody>
      </p:sp>
      <p:sp>
        <p:nvSpPr>
          <p:cNvPr id="24" name="Jose Brizuela Business Strategy Intern ME Polymer Engineering MBA">
            <a:extLst>
              <a:ext uri="{FF2B5EF4-FFF2-40B4-BE49-F238E27FC236}">
                <a16:creationId xmlns:a16="http://schemas.microsoft.com/office/drawing/2014/main" id="{07003F60-C418-CBEA-0AAD-28122EAF7A26}"/>
              </a:ext>
            </a:extLst>
          </p:cNvPr>
          <p:cNvSpPr/>
          <p:nvPr userDrawn="1"/>
        </p:nvSpPr>
        <p:spPr>
          <a:xfrm>
            <a:off x="5932757" y="4297658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dirty="0">
                <a:solidFill>
                  <a:srgbClr val="FEFFFC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Jose Brizuela</a:t>
            </a:r>
            <a:r>
              <a:rPr lang="en-US" sz="788" b="0" i="0" dirty="0">
                <a:solidFill>
                  <a:srgbClr val="001B40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Business Strategy Intern</a:t>
            </a: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ME, Polymer Engineering, MBA
</a:t>
            </a:r>
            <a:endParaRPr lang="en-US" sz="1350" dirty="0">
              <a:latin typeface="Montserrat" pitchFamily="2" charset="77"/>
            </a:endParaRPr>
          </a:p>
        </p:txBody>
      </p:sp>
      <p:sp>
        <p:nvSpPr>
          <p:cNvPr id="25" name="Evan Marquardt Energy Storage Product Manager MSc Race Car Dynamics MBA">
            <a:extLst>
              <a:ext uri="{FF2B5EF4-FFF2-40B4-BE49-F238E27FC236}">
                <a16:creationId xmlns:a16="http://schemas.microsoft.com/office/drawing/2014/main" id="{D59FDE2B-7F7E-CC31-E9D7-C9327FD9B18D}"/>
              </a:ext>
            </a:extLst>
          </p:cNvPr>
          <p:cNvSpPr/>
          <p:nvPr userDrawn="1"/>
        </p:nvSpPr>
        <p:spPr>
          <a:xfrm>
            <a:off x="4542438" y="2458674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dirty="0">
                <a:solidFill>
                  <a:srgbClr val="FEFFFC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Evan Marquardt</a:t>
            </a:r>
            <a:r>
              <a:rPr lang="en-US" sz="800" b="0" i="0" dirty="0">
                <a:solidFill>
                  <a:srgbClr val="001B40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Product Manager, Energy Storage </a:t>
            </a:r>
          </a:p>
          <a:p>
            <a:pPr marL="0" indent="0" algn="ctr">
              <a:lnSpc>
                <a:spcPts val="1350"/>
              </a:lnSpc>
              <a:buNone/>
            </a:pP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MSc, Race Car Aerodynamics, MBA</a:t>
            </a:r>
            <a:endParaRPr lang="en-US" sz="1350" dirty="0">
              <a:latin typeface="Montserrat" pitchFamily="2" charset="77"/>
            </a:endParaRPr>
          </a:p>
        </p:txBody>
      </p:sp>
      <p:sp>
        <p:nvSpPr>
          <p:cNvPr id="44" name="Sonoko Watanabe Structural Engineer PhD Civil Engineering">
            <a:extLst>
              <a:ext uri="{FF2B5EF4-FFF2-40B4-BE49-F238E27FC236}">
                <a16:creationId xmlns:a16="http://schemas.microsoft.com/office/drawing/2014/main" id="{312D9E4C-7965-A43E-6D2E-49C2F97C542E}"/>
              </a:ext>
            </a:extLst>
          </p:cNvPr>
          <p:cNvSpPr/>
          <p:nvPr userDrawn="1"/>
        </p:nvSpPr>
        <p:spPr>
          <a:xfrm>
            <a:off x="128450" y="2458675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dirty="0">
                <a:solidFill>
                  <a:srgbClr val="FEFFFC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Sonoko Watanabe</a:t>
            </a:r>
            <a:r>
              <a:rPr lang="en-US" sz="800" b="0" i="0" dirty="0">
                <a:solidFill>
                  <a:srgbClr val="001B40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Structural Engineer</a:t>
            </a: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PhD, Civil Engineering</a:t>
            </a:r>
            <a:endParaRPr lang="en-US" sz="1350" dirty="0">
              <a:latin typeface="Montserrat" pitchFamily="2" charset="77"/>
            </a:endParaRPr>
          </a:p>
        </p:txBody>
      </p:sp>
      <p:sp>
        <p:nvSpPr>
          <p:cNvPr id="45" name="Charlotte Marston Proposal Manager  Technical Writer BS Biopsychology">
            <a:extLst>
              <a:ext uri="{FF2B5EF4-FFF2-40B4-BE49-F238E27FC236}">
                <a16:creationId xmlns:a16="http://schemas.microsoft.com/office/drawing/2014/main" id="{17A3B0FA-8A8B-BE95-B125-D010820FD943}"/>
              </a:ext>
            </a:extLst>
          </p:cNvPr>
          <p:cNvSpPr/>
          <p:nvPr userDrawn="1"/>
        </p:nvSpPr>
        <p:spPr>
          <a:xfrm>
            <a:off x="6749432" y="2458675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dirty="0">
                <a:solidFill>
                  <a:srgbClr val="FEFFFC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Charlotte Marston</a:t>
            </a:r>
            <a:r>
              <a:rPr lang="en-US" sz="800" b="0" i="0" dirty="0">
                <a:solidFill>
                  <a:srgbClr val="001B40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Tech. Writer &amp; Proposal Mgr.</a:t>
            </a: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BS, Biopsychology</a:t>
            </a:r>
            <a:endParaRPr lang="en-US" sz="1350" dirty="0">
              <a:latin typeface="Montserrat" pitchFamily="2" charset="77"/>
            </a:endParaRPr>
          </a:p>
        </p:txBody>
      </p:sp>
      <p:sp>
        <p:nvSpPr>
          <p:cNvPr id="46" name="Jacob Blum Material Engineer BS Material Engineering">
            <a:extLst>
              <a:ext uri="{FF2B5EF4-FFF2-40B4-BE49-F238E27FC236}">
                <a16:creationId xmlns:a16="http://schemas.microsoft.com/office/drawing/2014/main" id="{60B98FD0-F734-B7ED-660F-F2B4BD3B96D6}"/>
              </a:ext>
            </a:extLst>
          </p:cNvPr>
          <p:cNvSpPr/>
          <p:nvPr userDrawn="1"/>
        </p:nvSpPr>
        <p:spPr>
          <a:xfrm>
            <a:off x="3474720" y="4297658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dirty="0">
                <a:solidFill>
                  <a:srgbClr val="FEFFFC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Jacob Blum</a:t>
            </a:r>
            <a:r>
              <a:rPr lang="en-US" sz="800" b="0" i="0" dirty="0">
                <a:solidFill>
                  <a:srgbClr val="001B40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R&amp;D Engineer, Materials</a:t>
            </a:r>
          </a:p>
          <a:p>
            <a:pPr marL="0" indent="0" algn="ctr">
              <a:lnSpc>
                <a:spcPts val="1350"/>
              </a:lnSpc>
              <a:buNone/>
            </a:pP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BS, Materials Engineering
</a:t>
            </a:r>
            <a:endParaRPr lang="en-US" sz="1350" dirty="0">
              <a:latin typeface="Montserrat" pitchFamily="2" charset="77"/>
            </a:endParaRPr>
          </a:p>
        </p:txBody>
      </p:sp>
      <p:sp>
        <p:nvSpPr>
          <p:cNvPr id="47" name="Eduardo Rangel Mechanical Engineer BS Mechanical Engineering">
            <a:extLst>
              <a:ext uri="{FF2B5EF4-FFF2-40B4-BE49-F238E27FC236}">
                <a16:creationId xmlns:a16="http://schemas.microsoft.com/office/drawing/2014/main" id="{9EEBA622-9210-F2A7-009A-48DEE71BDF4C}"/>
              </a:ext>
            </a:extLst>
          </p:cNvPr>
          <p:cNvSpPr/>
          <p:nvPr userDrawn="1"/>
        </p:nvSpPr>
        <p:spPr>
          <a:xfrm>
            <a:off x="1016684" y="4297658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dirty="0">
                <a:solidFill>
                  <a:srgbClr val="FEFFFC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Eduardo Rangel</a:t>
            </a:r>
            <a:r>
              <a:rPr lang="en-US" sz="800" b="0" i="0" dirty="0">
                <a:solidFill>
                  <a:srgbClr val="001B40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Mechanical Engineer</a:t>
            </a: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BS, Mech. Engineering</a:t>
            </a:r>
            <a:endParaRPr lang="en-US" sz="1350" dirty="0">
              <a:latin typeface="Montserrat" pitchFamily="2" charset="77"/>
            </a:endParaRPr>
          </a:p>
        </p:txBody>
      </p:sp>
      <p:sp>
        <p:nvSpPr>
          <p:cNvPr id="48" name="Mason Bell Anchor Product Manager BS FE Civil Engineering">
            <a:extLst>
              <a:ext uri="{FF2B5EF4-FFF2-40B4-BE49-F238E27FC236}">
                <a16:creationId xmlns:a16="http://schemas.microsoft.com/office/drawing/2014/main" id="{4AE51472-CAAF-0DDD-B2BA-41631BFF4E80}"/>
              </a:ext>
            </a:extLst>
          </p:cNvPr>
          <p:cNvSpPr/>
          <p:nvPr userDrawn="1"/>
        </p:nvSpPr>
        <p:spPr>
          <a:xfrm>
            <a:off x="2335444" y="2458675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350" dirty="0">
                <a:solidFill>
                  <a:srgbClr val="FEFFFC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Mason Bell</a:t>
            </a:r>
            <a:r>
              <a:rPr lang="en-US" sz="800" b="0" i="0" dirty="0">
                <a:solidFill>
                  <a:srgbClr val="001B40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Product Manager, Anchors</a:t>
            </a:r>
          </a:p>
          <a:p>
            <a:pPr marL="0" indent="0" algn="ctr">
              <a:lnSpc>
                <a:spcPts val="1350"/>
              </a:lnSpc>
              <a:buNone/>
            </a:pP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BS, FE Civil Engineering</a:t>
            </a:r>
            <a:endParaRPr lang="en-US" sz="1350" dirty="0">
              <a:latin typeface="Montserrat" pitchFamily="2" charset="77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722B761-E4F3-1757-AB23-04490DE45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362" y="1368795"/>
            <a:ext cx="1028700" cy="1028700"/>
          </a:xfrm>
          <a:prstGeom prst="round1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0F8FD10-A066-43EF-A467-DDA0569D58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5368" y="1368795"/>
            <a:ext cx="1028700" cy="1028700"/>
          </a:xfrm>
          <a:prstGeom prst="round1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B77B32B-C49E-1AD9-EB7C-DF77D7602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80" y="1368795"/>
            <a:ext cx="1028700" cy="1028700"/>
          </a:xfrm>
          <a:prstGeom prst="round1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B7091E7-26F7-1894-BB7C-72A16ABC7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8374" y="1368795"/>
            <a:ext cx="1028700" cy="1028700"/>
          </a:xfrm>
          <a:prstGeom prst="round1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FCE440D-B0D5-39FB-D0C9-023AF9434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614" y="3207779"/>
            <a:ext cx="1028700" cy="1028700"/>
          </a:xfrm>
          <a:prstGeom prst="round1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D6B55D-6ADD-FCA0-E218-857411E6F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650" y="3207779"/>
            <a:ext cx="1028700" cy="1028700"/>
          </a:xfrm>
          <a:prstGeom prst="round1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7EDE0C8-8CF4-36BA-37A4-B786D42AD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687" y="3207779"/>
            <a:ext cx="1028700" cy="1028700"/>
          </a:xfrm>
          <a:prstGeom prst="round1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37AA5C-3CEC-722D-F31A-D5330BB90BA9}"/>
              </a:ext>
            </a:extLst>
          </p:cNvPr>
          <p:cNvSpPr txBox="1">
            <a:spLocks/>
          </p:cNvSpPr>
          <p:nvPr userDrawn="1"/>
        </p:nvSpPr>
        <p:spPr>
          <a:xfrm>
            <a:off x="420539" y="464870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100" dirty="0">
                <a:solidFill>
                  <a:srgbClr val="FFFFFF"/>
                </a:solidFill>
                <a:latin typeface="Montserrat SemiBold"/>
                <a:ea typeface="Montserrat SemiBold" pitchFamily="34" charset="-122"/>
                <a:cs typeface="Montserrat SemiBold" pitchFamily="34" charset="-120"/>
              </a:rPr>
              <a:t>Staff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027338-C021-141A-F0AF-B48C8E3FF88C}"/>
              </a:ext>
            </a:extLst>
          </p:cNvPr>
          <p:cNvSpPr txBox="1">
            <a:spLocks/>
          </p:cNvSpPr>
          <p:nvPr userDrawn="1"/>
        </p:nvSpPr>
        <p:spPr>
          <a:xfrm>
            <a:off x="428086" y="867196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500" dirty="0">
                <a:solidFill>
                  <a:srgbClr val="BBDE20"/>
                </a:solidFill>
                <a:latin typeface="Montserrat SemiBold"/>
                <a:ea typeface="Montserrat SemiBold" pitchFamily="34" charset="-122"/>
                <a:cs typeface="Montserrat SemiBold" pitchFamily="34" charset="-120"/>
              </a:rPr>
              <a:t>Automated Construction – Renewable Energy – Commercialization</a:t>
            </a:r>
            <a:endParaRPr lang="en-US" sz="1500" dirty="0">
              <a:latin typeface="Montserrat SemiBold"/>
            </a:endParaRPr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907FFA44-7662-3130-E5BF-6088AB1894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1A1C1AFE-A906-702E-A8E4-02E559641C6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255" y="39808"/>
            <a:ext cx="1119488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14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rr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41A0-00BA-4317-AC4A-A82A382F1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464871"/>
            <a:ext cx="8287829" cy="5577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100" b="0" i="0" cap="none" spc="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11FB3A-A90A-4DEA-9CA0-49CB5611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39" y="1027461"/>
            <a:ext cx="8287829" cy="36300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8144" indent="-175022">
              <a:buClr>
                <a:schemeClr val="accent3"/>
              </a:buClr>
              <a:buFont typeface="Arial" panose="020B0604020202020204" pitchFamily="34" charset="0"/>
              <a:buChar char="‒"/>
              <a:defRPr sz="15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01266" indent="-173831"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5CA6C-B338-C498-D47A-C08847EB0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A8FB8417-D385-D65B-3F47-37CB43BB139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5B0197DE-F3A3-8B8C-1567-E0153CF7489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20292" y="4960165"/>
            <a:ext cx="3605832" cy="183335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2025 Sperra</a:t>
            </a:r>
          </a:p>
        </p:txBody>
      </p:sp>
    </p:spTree>
    <p:extLst>
      <p:ext uri="{BB962C8B-B14F-4D97-AF65-F5344CB8AC3E}">
        <p14:creationId xmlns:p14="http://schemas.microsoft.com/office/powerpoint/2010/main" val="39113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Sub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B9FF4FB-3236-4E04-A04D-C0A6F5F4E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163" y="464870"/>
            <a:ext cx="8301206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354FCF7-D8D8-419B-A87E-B5828D04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3" y="1207901"/>
            <a:ext cx="8301206" cy="34707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8144" indent="-175022">
              <a:buClr>
                <a:schemeClr val="accent1"/>
              </a:buClr>
              <a:buFont typeface="Arial" panose="020B0604020202020204" pitchFamily="34" charset="0"/>
              <a:buChar char="‒"/>
              <a:defRPr sz="15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01266" indent="-173831"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7F6B3-5D96-4B59-8AE6-5B7DF7954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63" y="808993"/>
            <a:ext cx="8301206" cy="2678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1500" b="0" i="0" kern="1200" dirty="0" smtClean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024C5-BFD3-45D0-97A1-ADB4580E7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74B03B82-A8BF-84BD-C7D6-361AD0DE696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D23C276B-0643-1BFE-0133-6B78618158B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20292" y="4960165"/>
            <a:ext cx="3605832" cy="183335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2025 Sperra</a:t>
            </a:r>
          </a:p>
        </p:txBody>
      </p:sp>
    </p:spTree>
    <p:extLst>
      <p:ext uri="{BB962C8B-B14F-4D97-AF65-F5344CB8AC3E}">
        <p14:creationId xmlns:p14="http://schemas.microsoft.com/office/powerpoint/2010/main" val="24568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Subtitle+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B9FF4FB-3236-4E04-A04D-C0A6F5F4E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163" y="464870"/>
            <a:ext cx="8301206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354FCF7-D8D8-419B-A87E-B5828D04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3" y="1207901"/>
            <a:ext cx="4014819" cy="34707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8144" indent="-175022">
              <a:buClr>
                <a:schemeClr val="accent1"/>
              </a:buClr>
              <a:buFont typeface="Arial" panose="020B0604020202020204" pitchFamily="34" charset="0"/>
              <a:buChar char="‒"/>
              <a:defRPr sz="15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01266" indent="-173831"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7F6B3-5D96-4B59-8AE6-5B7DF7954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63" y="808993"/>
            <a:ext cx="8301206" cy="2678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1500" b="0" i="0" kern="1200" dirty="0" smtClean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14A2B8-442D-40BF-B025-BB1159D8048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06925" y="1207901"/>
            <a:ext cx="4001443" cy="3470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8144" indent="-175022">
              <a:buClr>
                <a:schemeClr val="accent1"/>
              </a:buClr>
              <a:buFont typeface="Arial" panose="020B0604020202020204" pitchFamily="34" charset="0"/>
              <a:buChar char="‒"/>
              <a:defRPr sz="15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01266" indent="-173831"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024C5-BFD3-45D0-97A1-ADB4580E7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A6A066BC-24D1-3B36-CE58-1C6DD3AB8F0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B9FF4FB-3236-4E04-A04D-C0A6F5F4E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163" y="464870"/>
            <a:ext cx="8301206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354FCF7-D8D8-419B-A87E-B5828D04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3" y="1207901"/>
            <a:ext cx="4014819" cy="34707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8144" indent="-175022">
              <a:buClr>
                <a:schemeClr val="accent1"/>
              </a:buClr>
              <a:buFont typeface="Arial" panose="020B0604020202020204" pitchFamily="34" charset="0"/>
              <a:buChar char="‒"/>
              <a:defRPr sz="15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01266" indent="-173831"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7F6B3-5D96-4B59-8AE6-5B7DF7954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62" y="808993"/>
            <a:ext cx="4014820" cy="2678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500" b="0" i="0" kern="1200" dirty="0" smtClean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14A2B8-442D-40BF-B025-BB1159D8048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06925" y="1207901"/>
            <a:ext cx="4001443" cy="3470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8144" indent="-175022">
              <a:buClr>
                <a:schemeClr val="accent1"/>
              </a:buClr>
              <a:buFont typeface="Arial" panose="020B0604020202020204" pitchFamily="34" charset="0"/>
              <a:buChar char="‒"/>
              <a:defRPr sz="150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01266" indent="-173831"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024C5-BFD3-45D0-97A1-ADB4580E7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9F2875-1162-61A0-B20B-F1AE328BD7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0237" y="807495"/>
            <a:ext cx="4014819" cy="2678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500" b="0" i="0" kern="1200" dirty="0" smtClean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Footer Placeholder 16">
            <a:extLst>
              <a:ext uri="{FF2B5EF4-FFF2-40B4-BE49-F238E27FC236}">
                <a16:creationId xmlns:a16="http://schemas.microsoft.com/office/drawing/2014/main" id="{6085D244-127C-BF77-44F4-CEAB08113B8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ext and Image - 33/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9177F9-82F4-5B64-1EE5-82AB004AE6C0}"/>
              </a:ext>
            </a:extLst>
          </p:cNvPr>
          <p:cNvSpPr/>
          <p:nvPr userDrawn="1"/>
        </p:nvSpPr>
        <p:spPr>
          <a:xfrm>
            <a:off x="0" y="-699"/>
            <a:ext cx="3177553" cy="51462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D31D3-A333-F198-6D9D-F53603F2D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BCAEB46-CC8C-A2B8-9055-4EC969975B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62" y="905553"/>
            <a:ext cx="2606040" cy="26789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+mn-lt"/>
              </a:rPr>
              <a:t>Subtext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C8EB7E18-D533-C544-16D4-7DFDA02B93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1903" y="559099"/>
            <a:ext cx="5394935" cy="4306838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168215-7072-A0EC-3EDB-40375DA97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2" y="1322765"/>
            <a:ext cx="2606040" cy="35431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8144" indent="-175022">
              <a:buClr>
                <a:schemeClr val="accent1"/>
              </a:buClr>
              <a:buFont typeface="Arial" panose="020B0604020202020204" pitchFamily="34" charset="0"/>
              <a:buChar char="‒"/>
              <a:defRPr sz="135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01266" indent="-173831"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5D3E6A-3C3A-8A29-5941-A51D0BEC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162" y="560245"/>
            <a:ext cx="2606040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38F4A9B8-5B58-9BFE-F67E-3AA014325459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ext and Image -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9177F9-82F4-5B64-1EE5-82AB004AE6C0}"/>
              </a:ext>
            </a:extLst>
          </p:cNvPr>
          <p:cNvSpPr/>
          <p:nvPr userDrawn="1"/>
        </p:nvSpPr>
        <p:spPr>
          <a:xfrm>
            <a:off x="0" y="-8493"/>
            <a:ext cx="4572000" cy="51519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D31D3-A333-F198-6D9D-F53603F2D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5058A1B-0131-6708-A588-400B6D037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61" y="905553"/>
            <a:ext cx="3998214" cy="26789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+mn-lt"/>
              </a:rPr>
              <a:t>Subtext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90068B9-BDFF-CD16-89B8-7EC9BDB82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2" y="1322765"/>
            <a:ext cx="4000487" cy="35431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8144" indent="-175022">
              <a:buClr>
                <a:schemeClr val="accent1"/>
              </a:buClr>
              <a:buFont typeface="Arial" panose="020B0604020202020204" pitchFamily="34" charset="0"/>
              <a:buChar char="‒"/>
              <a:defRPr sz="150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01266" indent="-173831">
              <a:buClr>
                <a:schemeClr val="accent1"/>
              </a:buClr>
              <a:buFont typeface="Arial" panose="020B0604020202020204" pitchFamily="34" charset="0"/>
              <a:buChar char="•"/>
              <a:defRPr sz="135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defRPr sz="12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7B8F488-F3D6-E8B5-A6DE-378484A20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161" y="560245"/>
            <a:ext cx="3998214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AE47250-E201-C6AA-36A2-45035E0A83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6023" y="560245"/>
            <a:ext cx="3990816" cy="4305692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7BEEE6E6-A1EC-2D8F-9D2C-07394C32B89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Takeaw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AC06-008C-5A68-F42A-71FD58D7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576262"/>
            <a:ext cx="7886700" cy="4078184"/>
          </a:xfrm>
        </p:spPr>
        <p:txBody>
          <a:bodyPr anchor="ctr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FCAB7069-659B-C400-E026-3A432ABCC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255" y="39808"/>
            <a:ext cx="1119488" cy="484067"/>
          </a:xfrm>
          <a:prstGeom prst="rect">
            <a:avLst/>
          </a:prstGeom>
        </p:spPr>
      </p:pic>
      <p:sp>
        <p:nvSpPr>
          <p:cNvPr id="3" name="Footer Placeholder 16">
            <a:extLst>
              <a:ext uri="{FF2B5EF4-FFF2-40B4-BE49-F238E27FC236}">
                <a16:creationId xmlns:a16="http://schemas.microsoft.com/office/drawing/2014/main" id="{5EAD7E2B-031F-AB9D-DD13-8988E23A383D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8959D30B-02C1-603F-B54A-6429ACF7E32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20292" y="4960165"/>
            <a:ext cx="3605832" cy="183335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2025 Sperra</a:t>
            </a:r>
          </a:p>
        </p:txBody>
      </p:sp>
    </p:spTree>
    <p:extLst>
      <p:ext uri="{BB962C8B-B14F-4D97-AF65-F5344CB8AC3E}">
        <p14:creationId xmlns:p14="http://schemas.microsoft.com/office/powerpoint/2010/main" val="369746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y takeaway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AC06-008C-5A68-F42A-71FD58D7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8099821" cy="2139553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934EF-EB47-CE94-A406-E6FA0B99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82000"/>
                  </a:schemeClr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3A49AE86-40B7-8646-4430-B985E1F7F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255" y="39808"/>
            <a:ext cx="1119488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29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Text - Two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0A57DF3-591E-125B-10D1-1C8C1AF95F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3619893" cy="2467467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898B680-B591-E7D8-DC49-70E9A074C1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467467"/>
            <a:ext cx="3619894" cy="26760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1592E-71E3-3F5F-0846-C731452CA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7C19D20A-57C9-43B3-DAEF-350EC2F2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21282" y="1472911"/>
            <a:ext cx="4687085" cy="318458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  <a:lvl2pPr marL="514350" indent="-171450">
              <a:buClr>
                <a:schemeClr val="accent1"/>
              </a:buClr>
              <a:buFont typeface="Arial"/>
              <a:buChar char="-"/>
              <a:defRPr sz="1500"/>
            </a:lvl2pPr>
          </a:lstStyle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E6246BC-41AA-4D20-42F9-A4EAA46F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1282" y="464870"/>
            <a:ext cx="4687085" cy="557784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21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E9DA30B-6B70-9BAB-13A9-A3948CA29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1282" y="1046303"/>
            <a:ext cx="4687085" cy="26789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+mn-lt"/>
              </a:rPr>
              <a:t>Subtitle</a:t>
            </a:r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B7C7B7B8-F5FA-EE1A-BACF-56698C50685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07D77-A058-4B1F-D58A-9AFACDAE48AC}"/>
              </a:ext>
            </a:extLst>
          </p:cNvPr>
          <p:cNvSpPr txBox="1"/>
          <p:nvPr userDrawn="1"/>
        </p:nvSpPr>
        <p:spPr>
          <a:xfrm>
            <a:off x="3955727" y="4919909"/>
            <a:ext cx="19301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Confidential – Not to be copied | © 2025 Sperra</a:t>
            </a:r>
          </a:p>
        </p:txBody>
      </p:sp>
    </p:spTree>
    <p:extLst>
      <p:ext uri="{BB962C8B-B14F-4D97-AF65-F5344CB8AC3E}">
        <p14:creationId xmlns:p14="http://schemas.microsoft.com/office/powerpoint/2010/main" val="3550777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at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water&#10;&#10;Description automatically generated">
            <a:extLst>
              <a:ext uri="{FF2B5EF4-FFF2-40B4-BE49-F238E27FC236}">
                <a16:creationId xmlns:a16="http://schemas.microsoft.com/office/drawing/2014/main" id="{1BC728C2-87C8-828C-F3D4-74D105847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ADE678-EABF-40D7-ABEE-93055DD58F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93" y="1691345"/>
            <a:ext cx="3058351" cy="1088773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9AA3DC3-CEFC-DF03-71C3-C659D7CB0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92" y="3831936"/>
            <a:ext cx="8287829" cy="294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B2E020-DB84-DAD9-6680-07869E902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2797160"/>
            <a:ext cx="5268229" cy="8901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000" b="0" i="0" cap="none" spc="0" baseline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01EA151-7964-64A8-6CB2-3A2A73043C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292" y="4271088"/>
            <a:ext cx="8287829" cy="594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Author Info</a:t>
            </a:r>
          </a:p>
        </p:txBody>
      </p:sp>
    </p:spTree>
    <p:extLst>
      <p:ext uri="{BB962C8B-B14F-4D97-AF65-F5344CB8AC3E}">
        <p14:creationId xmlns:p14="http://schemas.microsoft.com/office/powerpoint/2010/main" val="18609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Text - On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0A57DF3-591E-125B-10D1-1C8C1AF95F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711627" cy="5143499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1592E-71E3-3F5F-0846-C731452CA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7C19D20A-57C9-43B3-DAEF-350EC2F2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47261" y="1472911"/>
            <a:ext cx="2561105" cy="318458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500">
                <a:latin typeface="+mn-lt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E6246BC-41AA-4D20-42F9-A4EAA46F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261" y="464870"/>
            <a:ext cx="2561105" cy="557784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21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E9DA30B-6B70-9BAB-13A9-A3948CA29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7261" y="1046303"/>
            <a:ext cx="2561105" cy="26789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+mn-lt"/>
              </a:rPr>
              <a:t>Subtitle</a:t>
            </a:r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3A5D9762-1329-F7FC-6E4F-7CE93DFB7819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147262" y="4906108"/>
            <a:ext cx="2996739" cy="237392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2025 Sperra</a:t>
            </a:r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1A7A3FB5-A223-5775-72E1-09269A2CEC9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4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C572A8-F7C3-B9A1-9EAF-B3294176A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464870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82B3B6-F921-3E66-20A6-37417723F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539" y="808993"/>
            <a:ext cx="8287829" cy="2678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1500" b="0" i="0" kern="1200" dirty="0" smtClean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61A3482-43D9-1D09-7067-775C018D86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55836"/>
            <a:ext cx="2988469" cy="35139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39D5D65-FD8F-28CB-6936-3F99FE6B2C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5264" y="1255836"/>
            <a:ext cx="3468417" cy="35139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298B448-3829-BA1B-E5E1-E39DB1D62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7589" y="1255836"/>
            <a:ext cx="2567915" cy="17161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FC7A286-96EE-700C-B5C6-8CC707FCA8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7589" y="3055230"/>
            <a:ext cx="2567915" cy="17161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3">
            <a:extLst>
              <a:ext uri="{FF2B5EF4-FFF2-40B4-BE49-F238E27FC236}">
                <a16:creationId xmlns:a16="http://schemas.microsoft.com/office/drawing/2014/main" id="{B4324AC7-C136-CD66-79BF-2946F45D02B0}"/>
              </a:ext>
            </a:extLst>
          </p:cNvPr>
          <p:cNvSpPr/>
          <p:nvPr userDrawn="1"/>
        </p:nvSpPr>
        <p:spPr>
          <a:xfrm>
            <a:off x="3626432" y="1377271"/>
            <a:ext cx="2045111" cy="2045111"/>
          </a:xfrm>
          <a:prstGeom prst="round1Rect">
            <a:avLst>
              <a:gd name="adj" fmla="val 218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latin typeface="Montserrat" pitchFamily="2" charset="77"/>
            </a:endParaRPr>
          </a:p>
        </p:txBody>
      </p:sp>
      <p:sp>
        <p:nvSpPr>
          <p:cNvPr id="22" name="Rectangle: Single Corner Rounded 3">
            <a:extLst>
              <a:ext uri="{FF2B5EF4-FFF2-40B4-BE49-F238E27FC236}">
                <a16:creationId xmlns:a16="http://schemas.microsoft.com/office/drawing/2014/main" id="{7FA205B1-AB0F-FC12-60C6-48F20B1A18AB}"/>
              </a:ext>
            </a:extLst>
          </p:cNvPr>
          <p:cNvSpPr/>
          <p:nvPr userDrawn="1"/>
        </p:nvSpPr>
        <p:spPr>
          <a:xfrm>
            <a:off x="6663121" y="1377271"/>
            <a:ext cx="2045111" cy="2045111"/>
          </a:xfrm>
          <a:prstGeom prst="round1Rect">
            <a:avLst>
              <a:gd name="adj" fmla="val 2186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F9502-5C16-75CA-4E41-D5D34B19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39" y="466056"/>
            <a:ext cx="8287829" cy="60998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69230-4CDD-5EBA-EE3B-DA7D93924DA2}"/>
              </a:ext>
            </a:extLst>
          </p:cNvPr>
          <p:cNvSpPr txBox="1"/>
          <p:nvPr userDrawn="1"/>
        </p:nvSpPr>
        <p:spPr>
          <a:xfrm>
            <a:off x="6509578" y="3721583"/>
            <a:ext cx="21987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Montserrat" pitchFamily="2" charset="77"/>
              </a:rPr>
              <a:t> </a:t>
            </a:r>
          </a:p>
        </p:txBody>
      </p:sp>
      <p:sp>
        <p:nvSpPr>
          <p:cNvPr id="7" name="Rectangle: Single Corner Rounded 3">
            <a:extLst>
              <a:ext uri="{FF2B5EF4-FFF2-40B4-BE49-F238E27FC236}">
                <a16:creationId xmlns:a16="http://schemas.microsoft.com/office/drawing/2014/main" id="{58C1D835-FE49-8411-2AF0-67B0834FCEF0}"/>
              </a:ext>
            </a:extLst>
          </p:cNvPr>
          <p:cNvSpPr/>
          <p:nvPr userDrawn="1"/>
        </p:nvSpPr>
        <p:spPr>
          <a:xfrm>
            <a:off x="574512" y="1377271"/>
            <a:ext cx="2045111" cy="2045111"/>
          </a:xfrm>
          <a:prstGeom prst="round1Rect">
            <a:avLst>
              <a:gd name="adj" fmla="val 2186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latin typeface="Montserrat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9946FDE-38C6-50DA-D6D9-235A5F47B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9147" y="3716576"/>
            <a:ext cx="2199084" cy="82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697A38-994E-FB2C-EE49-1EF567C00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2458" y="3716576"/>
            <a:ext cx="2199084" cy="82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B296976-BD1C-6001-117D-D94A94ABA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538" y="3716576"/>
            <a:ext cx="2199084" cy="82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1E2CCF1-C28D-35F5-BE32-5C0C090E6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538" y="1549195"/>
            <a:ext cx="2045111" cy="2045110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43CD343A-76BC-EF71-F7FD-3C01850720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2458" y="1549195"/>
            <a:ext cx="2045111" cy="2045110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988F0A25-BC20-B893-DC25-5390F52EFB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147" y="1549195"/>
            <a:ext cx="2045111" cy="2045110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910302C1-CA1F-EF30-4BFB-6025D031B97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F2A39502-03F8-7E4E-2CFB-05551D2FA81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20292" y="4960165"/>
            <a:ext cx="3605832" cy="183335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2025 Sperra</a:t>
            </a:r>
          </a:p>
        </p:txBody>
      </p:sp>
    </p:spTree>
    <p:extLst>
      <p:ext uri="{BB962C8B-B14F-4D97-AF65-F5344CB8AC3E}">
        <p14:creationId xmlns:p14="http://schemas.microsoft.com/office/powerpoint/2010/main" val="2468314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ie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5CA6C-B338-C498-D47A-C08847EB0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65DD8153-50E5-BF5D-DFA7-E0F638F01936}"/>
              </a:ext>
            </a:extLst>
          </p:cNvPr>
          <p:cNvSpPr/>
          <p:nvPr userDrawn="1"/>
        </p:nvSpPr>
        <p:spPr>
          <a:xfrm>
            <a:off x="420538" y="1386789"/>
            <a:ext cx="2468880" cy="3291840"/>
          </a:xfrm>
          <a:prstGeom prst="round1Rect">
            <a:avLst>
              <a:gd name="adj" fmla="val 135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lnSpc>
                <a:spcPts val="1823"/>
              </a:lnSpc>
              <a:buNone/>
            </a:pPr>
            <a:endParaRPr lang="en-US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88E473CC-E264-D5BA-5F9B-01BDDD44B2DC}"/>
              </a:ext>
            </a:extLst>
          </p:cNvPr>
          <p:cNvSpPr/>
          <p:nvPr userDrawn="1"/>
        </p:nvSpPr>
        <p:spPr>
          <a:xfrm>
            <a:off x="3337560" y="1377270"/>
            <a:ext cx="2468880" cy="3291840"/>
          </a:xfrm>
          <a:prstGeom prst="round1Rect">
            <a:avLst>
              <a:gd name="adj" fmla="val 144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lnSpc>
                <a:spcPts val="1823"/>
              </a:lnSpc>
              <a:buNone/>
            </a:pPr>
            <a:endParaRPr lang="en-US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Rectangle: Single Corner Rounded 3">
            <a:extLst>
              <a:ext uri="{FF2B5EF4-FFF2-40B4-BE49-F238E27FC236}">
                <a16:creationId xmlns:a16="http://schemas.microsoft.com/office/drawing/2014/main" id="{C5D0C1F4-E1D5-435E-26EC-AB1179932148}"/>
              </a:ext>
            </a:extLst>
          </p:cNvPr>
          <p:cNvSpPr/>
          <p:nvPr userDrawn="1"/>
        </p:nvSpPr>
        <p:spPr>
          <a:xfrm>
            <a:off x="6239488" y="1386789"/>
            <a:ext cx="2468880" cy="3291840"/>
          </a:xfrm>
          <a:prstGeom prst="round1Rect">
            <a:avLst>
              <a:gd name="adj" fmla="val 148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lnSpc>
                <a:spcPts val="1823"/>
              </a:lnSpc>
              <a:buNone/>
            </a:pPr>
            <a:endParaRPr lang="en-US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3DD05-01A8-DC7B-2713-D0C517F66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464870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9765E6-A596-0604-A936-3C62FDEFF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539" y="808993"/>
            <a:ext cx="8287829" cy="2678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1500" b="0" i="0" kern="1200" dirty="0" smtClean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0422ED5-6017-5BB5-9492-33A88B9DB8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991" y="2120005"/>
            <a:ext cx="2045278" cy="2401496"/>
          </a:xfrm>
          <a:prstGeom prst="rect">
            <a:avLst/>
          </a:prstGeom>
        </p:spPr>
        <p:txBody>
          <a:bodyPr lIns="0" tIns="91440" rIns="0" bIns="0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3FB664E-7193-05E8-E4AA-6576E5C9EB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991" y="1558769"/>
            <a:ext cx="2045278" cy="561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20E6C6-0007-9566-95B8-8AF6D8FA5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1815" y="2120005"/>
            <a:ext cx="2045278" cy="2401496"/>
          </a:xfrm>
          <a:prstGeom prst="rect">
            <a:avLst/>
          </a:prstGeom>
        </p:spPr>
        <p:txBody>
          <a:bodyPr lIns="0" tIns="91440" rIns="0" bIns="0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E662D9A-A95F-C701-E230-82D453F0F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1815" y="1558769"/>
            <a:ext cx="2045278" cy="561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38D9FFF-0BA8-BB7D-9E65-522DF4DDAB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514" y="2120005"/>
            <a:ext cx="2045278" cy="2401496"/>
          </a:xfrm>
          <a:prstGeom prst="rect">
            <a:avLst/>
          </a:prstGeom>
        </p:spPr>
        <p:txBody>
          <a:bodyPr lIns="0" tIns="91440" rIns="0" bIns="0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D69EBA5-FEA2-00CA-3F65-ADAC80930B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6514" y="1558769"/>
            <a:ext cx="2045278" cy="561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FB84A958-43D7-EC0C-F80A-D09C6D8F3C4D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81A910CD-E09E-D73F-A509-07C3F0A3B024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20292" y="4960165"/>
            <a:ext cx="3605832" cy="183335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2025 Sperra</a:t>
            </a:r>
          </a:p>
        </p:txBody>
      </p:sp>
    </p:spTree>
    <p:extLst>
      <p:ext uri="{BB962C8B-B14F-4D97-AF65-F5344CB8AC3E}">
        <p14:creationId xmlns:p14="http://schemas.microsoft.com/office/powerpoint/2010/main" val="31285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41A0-00BA-4317-AC4A-A82A382F1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464871"/>
            <a:ext cx="8287829" cy="5577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100" b="0" i="0" cap="none" spc="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5CA6C-B338-C498-D47A-C08847EB0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CC2E66-BDA3-7262-27D9-22F4A7A8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801" y="1649673"/>
            <a:ext cx="6498431" cy="1141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2A5B6E-7A23-C5BE-33CA-C1282F653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9801" y="1079341"/>
            <a:ext cx="6498431" cy="401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C5C181F-9C65-C15B-B08C-8BDC522DB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9801" y="3512887"/>
            <a:ext cx="6498431" cy="1141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9A0782D-C28A-EE92-7D60-61628F75E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9801" y="2950818"/>
            <a:ext cx="6498431" cy="401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106F581-D674-885D-9A77-58B92B58A2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266" y="1075986"/>
            <a:ext cx="1714500" cy="1714499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7952871-15DF-3CF5-AAC0-707A603ACA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66" y="2939962"/>
            <a:ext cx="1714500" cy="1714499"/>
          </a:xfrm>
          <a:prstGeom prst="round1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C9AC1569-F00A-5895-340B-375599D7E7B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20292" y="4960165"/>
            <a:ext cx="3605832" cy="183335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2025 Sperra</a:t>
            </a:r>
          </a:p>
        </p:txBody>
      </p:sp>
      <p:sp>
        <p:nvSpPr>
          <p:cNvPr id="5" name="Footer Placeholder 16">
            <a:extLst>
              <a:ext uri="{FF2B5EF4-FFF2-40B4-BE49-F238E27FC236}">
                <a16:creationId xmlns:a16="http://schemas.microsoft.com/office/drawing/2014/main" id="{43966402-71A9-099A-2AF2-FFE61F063C29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+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2589A-5A15-0B16-DD4C-43FF6ABE4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93769-6CFC-67E6-8F45-FD449CE4E964}"/>
              </a:ext>
            </a:extLst>
          </p:cNvPr>
          <p:cNvSpPr/>
          <p:nvPr userDrawn="1"/>
        </p:nvSpPr>
        <p:spPr>
          <a:xfrm>
            <a:off x="1" y="1"/>
            <a:ext cx="9143999" cy="51435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100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44E70-56A7-6C21-E80B-FE93C498E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2" cy="336552"/>
          </a:xfrm>
          <a:prstGeom prst="rect">
            <a:avLst/>
          </a:prstGeom>
        </p:spPr>
      </p:pic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DB25B6F8-B5DE-1C11-E315-803A330AE4C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20292" y="4960165"/>
            <a:ext cx="3605832" cy="183335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2024 Sperra</a:t>
            </a:r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5D4B58D2-2DCD-F63D-F938-FDD768C4DB5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C38227-B32A-7907-1504-27212BE5B1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5143500"/>
          </a:xfrm>
          <a:prstGeom prst="rect">
            <a:avLst/>
          </a:prstGeom>
          <a:gradFill>
            <a:gsLst>
              <a:gs pos="0">
                <a:schemeClr val="tx2"/>
              </a:gs>
              <a:gs pos="6100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9FF4FB-3236-4E04-A04D-C0A6F5F4E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466056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2883E9A2-186A-4F3C-58C8-D3698424D8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55756" y="40481"/>
            <a:ext cx="1128713" cy="48577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B38D9F-74F3-CAC9-EF06-11246A50D5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9FF4FB-3236-4E04-A04D-C0A6F5F4E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466056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559CA-EAFC-2A3E-3E2B-1C81035CF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9FA5E78A-54DA-9713-5475-6D7B3DE996E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0">
            <a:extLst>
              <a:ext uri="{FF2B5EF4-FFF2-40B4-BE49-F238E27FC236}">
                <a16:creationId xmlns:a16="http://schemas.microsoft.com/office/drawing/2014/main" id="{23C7627A-F70F-C4AC-8387-B3E4E259BA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55756" y="40481"/>
            <a:ext cx="1128713" cy="48577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B9FF4FB-3236-4E04-A04D-C0A6F5F4E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466056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00" b="0" i="0" cap="none" spc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559CA-EAFC-2A3E-3E2B-1C81035CF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7D33F00E-8C8B-82B8-226D-963A06EDEBD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9559CA-EAFC-2A3E-3E2B-1C81035CF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9C6B7623-0799-EA63-2EBF-421572BE530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water&#10;&#10;Description automatically generated">
            <a:extLst>
              <a:ext uri="{FF2B5EF4-FFF2-40B4-BE49-F238E27FC236}">
                <a16:creationId xmlns:a16="http://schemas.microsoft.com/office/drawing/2014/main" id="{CE6A20C5-D4B8-8C70-1F5C-051643232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ADE678-EABF-40D7-ABEE-93055DD58F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93" y="1691345"/>
            <a:ext cx="3058351" cy="1088773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8AC828E-955F-76D1-A84F-43F3CF3967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9" y="3050270"/>
            <a:ext cx="4151462" cy="2701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35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7523B70-5E6D-06B4-449C-5EABE82933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9" y="3360281"/>
            <a:ext cx="4151462" cy="2701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35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D610693-FEDA-9D75-17B6-A39C22AE1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9" y="3670293"/>
            <a:ext cx="4151462" cy="2701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35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LinkedIn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84F7127-70BF-25E7-0A33-281C5ADEB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62" y="3050271"/>
            <a:ext cx="4164838" cy="8901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0" i="0">
                <a:solidFill>
                  <a:schemeClr val="accent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0343F05E-262A-8493-8D72-B08DFC2C47DE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Concre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A954BF-7EBD-4FA6-AA74-76FD9E279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92" y="3544805"/>
            <a:ext cx="5859947" cy="6119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CB5CA0-97AD-4D98-9C45-730BCBA0F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2571750"/>
            <a:ext cx="5859947" cy="9256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000" b="0" i="0" cap="none" spc="0" baseline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544FE-0782-97C4-6339-D7288B50E4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2" cy="336552"/>
          </a:xfrm>
          <a:prstGeom prst="rect">
            <a:avLst/>
          </a:prstGeom>
        </p:spPr>
      </p:pic>
      <p:sp>
        <p:nvSpPr>
          <p:cNvPr id="3" name="Footer Placeholder 16">
            <a:extLst>
              <a:ext uri="{FF2B5EF4-FFF2-40B4-BE49-F238E27FC236}">
                <a16:creationId xmlns:a16="http://schemas.microsoft.com/office/drawing/2014/main" id="{DD70866C-650A-D5FC-F059-408CFBD7291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rra 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F9073-8EB7-438E-998D-8547F077F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538" y="1798746"/>
            <a:ext cx="4162925" cy="1482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059180-AE5E-4AA9-AD9D-52DA45B92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0320" y="3803396"/>
            <a:ext cx="3954780" cy="328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5" name="Footer Placeholder 16">
            <a:extLst>
              <a:ext uri="{FF2B5EF4-FFF2-40B4-BE49-F238E27FC236}">
                <a16:creationId xmlns:a16="http://schemas.microsoft.com/office/drawing/2014/main" id="{B7CAA704-3942-53BC-6977-02A366BE311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Sea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008F4D4-E0AA-49E6-B6C3-C460F99464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92" y="3544805"/>
            <a:ext cx="5859947" cy="6119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E149B-60C6-46BE-A666-FCCCA315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2571750"/>
            <a:ext cx="5859947" cy="9256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000" b="0" i="0" cap="none" spc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13C11-129B-7836-E39C-373AE5EC8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2" cy="336552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41D830-32F1-0574-F4A0-222A035CA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/>
          <a:stretch/>
        </p:blipFill>
        <p:spPr>
          <a:xfrm>
            <a:off x="4976949" y="771525"/>
            <a:ext cx="4167052" cy="4371975"/>
          </a:xfrm>
          <a:prstGeom prst="rect">
            <a:avLst/>
          </a:prstGeom>
        </p:spPr>
      </p:pic>
      <p:sp>
        <p:nvSpPr>
          <p:cNvPr id="5" name="Footer Placeholder 16">
            <a:extLst>
              <a:ext uri="{FF2B5EF4-FFF2-40B4-BE49-F238E27FC236}">
                <a16:creationId xmlns:a16="http://schemas.microsoft.com/office/drawing/2014/main" id="{7CF6388A-F236-6C3B-30D1-9AC5ACE1D3E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D3EFE-0E3E-EB6D-7865-BE1FE2FBF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86" t="-5305"/>
          <a:stretch/>
        </p:blipFill>
        <p:spPr>
          <a:xfrm>
            <a:off x="5329645" y="0"/>
            <a:ext cx="3814355" cy="5143500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10D1492-0B5F-439B-8E2D-AE61F1DC9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92" y="3544805"/>
            <a:ext cx="5859947" cy="6119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C3CA1F1-F4DE-4C75-A81F-56F7EDFA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2571750"/>
            <a:ext cx="5859947" cy="9256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000" b="0" i="0" cap="none" spc="0" baseline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79EC1-434D-71DA-BDF8-AC56FDC16D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2" cy="336552"/>
          </a:xfrm>
          <a:prstGeom prst="rect">
            <a:avLst/>
          </a:prstGeom>
        </p:spPr>
      </p:pic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2F9E17E2-B8D8-F65E-A2E2-56F136C4F62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Charco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80DE921-27F9-F0CB-A0A1-28B81DF35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/>
          <a:stretch/>
        </p:blipFill>
        <p:spPr>
          <a:xfrm>
            <a:off x="4976949" y="771525"/>
            <a:ext cx="4167052" cy="43719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C4EFBF-2470-4705-AC94-EB75A567C7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92" y="3544805"/>
            <a:ext cx="5859947" cy="6119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09BFE7-5720-41F1-AC0B-EEACBF432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39" y="2571750"/>
            <a:ext cx="5859947" cy="9256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000" b="0" i="0" cap="none" spc="0" baseline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9B5348-3EAB-9201-C57E-5C099548C4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2" cy="336552"/>
          </a:xfrm>
          <a:prstGeom prst="rect">
            <a:avLst/>
          </a:prstGeom>
        </p:spPr>
      </p:pic>
      <p:sp>
        <p:nvSpPr>
          <p:cNvPr id="5" name="Footer Placeholder 16">
            <a:extLst>
              <a:ext uri="{FF2B5EF4-FFF2-40B4-BE49-F238E27FC236}">
                <a16:creationId xmlns:a16="http://schemas.microsoft.com/office/drawing/2014/main" id="{CEC44BB6-56D1-CD0E-9043-4B6D8347767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xed_Sperra Intr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B8171-DFC2-D1A4-356D-FD10FEC27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pic>
        <p:nvPicPr>
          <p:cNvPr id="11" name="Picture Placeholder 13">
            <a:extLst>
              <a:ext uri="{FF2B5EF4-FFF2-40B4-BE49-F238E27FC236}">
                <a16:creationId xmlns:a16="http://schemas.microsoft.com/office/drawing/2014/main" id="{3AFB0BEE-AB72-B9D2-577C-C22BE1E16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65369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E34305-2AA5-5118-9F84-EF13A9EA4B58}"/>
              </a:ext>
            </a:extLst>
          </p:cNvPr>
          <p:cNvSpPr txBox="1">
            <a:spLocks/>
          </p:cNvSpPr>
          <p:nvPr userDrawn="1"/>
        </p:nvSpPr>
        <p:spPr>
          <a:xfrm>
            <a:off x="6147262" y="464870"/>
            <a:ext cx="2561106" cy="55778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100" dirty="0">
                <a:solidFill>
                  <a:srgbClr val="FFFFFF"/>
                </a:solidFill>
                <a:latin typeface="Montserrat SemiBold"/>
                <a:ea typeface="Montserrat SemiBold" pitchFamily="34" charset="-122"/>
                <a:cs typeface="Montserrat SemiBold" pitchFamily="34" charset="-120"/>
              </a:rPr>
              <a:t>About Us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51964A-AC19-BE5A-98FE-C8D1E4C3F9C8}"/>
              </a:ext>
            </a:extLst>
          </p:cNvPr>
          <p:cNvSpPr txBox="1">
            <a:spLocks/>
          </p:cNvSpPr>
          <p:nvPr userDrawn="1"/>
        </p:nvSpPr>
        <p:spPr>
          <a:xfrm>
            <a:off x="6147261" y="1091626"/>
            <a:ext cx="2561105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350" dirty="0">
                <a:solidFill>
                  <a:srgbClr val="BBDE20"/>
                </a:solidFill>
                <a:latin typeface="Montserrat SemiBold"/>
                <a:ea typeface="Montserrat SemiBold" pitchFamily="34" charset="-122"/>
                <a:cs typeface="Montserrat SemiBold" pitchFamily="34" charset="-120"/>
              </a:rPr>
              <a:t>Building a new foundation for clean energy</a:t>
            </a:r>
            <a:endParaRPr lang="en-US" sz="1350" dirty="0">
              <a:latin typeface="Montserrat SemiBold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E3DAF8-7941-D66C-8652-74EC386D931F}"/>
              </a:ext>
            </a:extLst>
          </p:cNvPr>
          <p:cNvSpPr txBox="1">
            <a:spLocks/>
          </p:cNvSpPr>
          <p:nvPr userDrawn="1"/>
        </p:nvSpPr>
        <p:spPr>
          <a:xfrm>
            <a:off x="6147262" y="1620982"/>
            <a:ext cx="2656379" cy="29537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350" dirty="0">
                <a:solidFill>
                  <a:schemeClr val="tx1"/>
                </a:solidFill>
                <a:latin typeface="+mn-lt"/>
              </a:rPr>
              <a:t>Sperra is a renewable energy startup leveraging our expertise in 3D concrete printing to accelerate clean energy development. </a:t>
            </a:r>
          </a:p>
          <a:p>
            <a:endParaRPr lang="en-US" sz="1350" dirty="0">
              <a:solidFill>
                <a:schemeClr val="tx1"/>
              </a:solidFill>
              <a:latin typeface="+mn-lt"/>
            </a:endParaRPr>
          </a:p>
          <a:p>
            <a:r>
              <a:rPr lang="en-US" sz="1350" dirty="0">
                <a:solidFill>
                  <a:schemeClr val="tx1"/>
                </a:solidFill>
                <a:latin typeface="+mn-lt"/>
              </a:rPr>
              <a:t>3DCP allows us to create novel products and solutions to more cost effectively and flexibly construct anchors, foundations, and energy storage solutions for fixed and floating wind and solar projects.</a:t>
            </a:r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F161CB98-9734-EB3A-4B4C-46DA9F87A9C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A green and black logo&#10;&#10;Description automatically generated">
            <a:extLst>
              <a:ext uri="{FF2B5EF4-FFF2-40B4-BE49-F238E27FC236}">
                <a16:creationId xmlns:a16="http://schemas.microsoft.com/office/drawing/2014/main" id="{508C835B-4C95-3FC8-202D-2845193D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255" y="39808"/>
            <a:ext cx="1119488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43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able_Sperra Intr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B8171-DFC2-D1A4-356D-FD10FEC27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5A5FE82-50AB-D5A3-02F9-B145AC3AFD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47261" y="1472912"/>
            <a:ext cx="2561105" cy="318211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121A9A2-442A-0354-C26D-416BD0BD0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261" y="464870"/>
            <a:ext cx="2561105" cy="557784"/>
          </a:xfrm>
          <a:prstGeom prst="rect">
            <a:avLst/>
          </a:prstGeom>
        </p:spPr>
        <p:txBody>
          <a:bodyPr lIns="0" anchor="b" anchorCtr="0"/>
          <a:lstStyle>
            <a:lvl1pPr>
              <a:defRPr sz="2100"/>
            </a:lvl1pPr>
          </a:lstStyle>
          <a:p>
            <a:r>
              <a:rPr lang="en-US" dirty="0"/>
              <a:t>About Us</a:t>
            </a:r>
            <a:endParaRPr lang="en-GB" dirty="0"/>
          </a:p>
        </p:txBody>
      </p:sp>
      <p:pic>
        <p:nvPicPr>
          <p:cNvPr id="11" name="Picture Placeholder 13">
            <a:extLst>
              <a:ext uri="{FF2B5EF4-FFF2-40B4-BE49-F238E27FC236}">
                <a16:creationId xmlns:a16="http://schemas.microsoft.com/office/drawing/2014/main" id="{3AFB0BEE-AB72-B9D2-577C-C22BE1E16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65369" cy="51435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D34AF9D-3400-CC1C-386D-3246B8E41C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7261" y="1046303"/>
            <a:ext cx="2561105" cy="26789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+mn-lt"/>
              </a:rPr>
              <a:t>Subtext</a:t>
            </a:r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E5E309DF-E1DE-780D-D7A8-5EE68F7F93D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green and black logo&#10;&#10;Description automatically generated">
            <a:extLst>
              <a:ext uri="{FF2B5EF4-FFF2-40B4-BE49-F238E27FC236}">
                <a16:creationId xmlns:a16="http://schemas.microsoft.com/office/drawing/2014/main" id="{1F4D585A-37A3-659A-BF1E-F09E7E500E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255" y="39808"/>
            <a:ext cx="1119488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2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xed_Personnel-Leadershi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CD31D3-A333-F198-6D9D-F53603F2D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8"/>
            <a:ext cx="945371" cy="336552"/>
          </a:xfrm>
          <a:prstGeom prst="rect">
            <a:avLst/>
          </a:prstGeom>
        </p:spPr>
      </p:pic>
      <p:sp>
        <p:nvSpPr>
          <p:cNvPr id="27" name="Title">
            <a:extLst>
              <a:ext uri="{FF2B5EF4-FFF2-40B4-BE49-F238E27FC236}">
                <a16:creationId xmlns:a16="http://schemas.microsoft.com/office/drawing/2014/main" id="{E6AA3FFB-5AAC-CC46-1370-6B892D570310}"/>
              </a:ext>
            </a:extLst>
          </p:cNvPr>
          <p:cNvSpPr/>
          <p:nvPr userDrawn="1"/>
        </p:nvSpPr>
        <p:spPr>
          <a:xfrm>
            <a:off x="407194" y="185738"/>
            <a:ext cx="751522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0"/>
              </a:lnSpc>
              <a:buNone/>
            </a:pPr>
            <a:endParaRPr lang="en-US" sz="1050" dirty="0">
              <a:latin typeface="Montserrat SemiBold"/>
            </a:endParaRPr>
          </a:p>
        </p:txBody>
      </p:sp>
      <p:sp>
        <p:nvSpPr>
          <p:cNvPr id="30" name="Caption">
            <a:extLst>
              <a:ext uri="{FF2B5EF4-FFF2-40B4-BE49-F238E27FC236}">
                <a16:creationId xmlns:a16="http://schemas.microsoft.com/office/drawing/2014/main" id="{A6F6CCC6-192D-AB81-4FF3-13E4FD887BB8}"/>
              </a:ext>
            </a:extLst>
          </p:cNvPr>
          <p:cNvSpPr/>
          <p:nvPr userDrawn="1"/>
        </p:nvSpPr>
        <p:spPr>
          <a:xfrm>
            <a:off x="424815" y="2775261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45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Jason Cotrell</a:t>
            </a:r>
            <a:r>
              <a:rPr lang="en-US" sz="900" dirty="0">
                <a:solidFill>
                  <a:srgbClr val="FFFFFF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Chief Executive Officer &amp; Founder</a:t>
            </a: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MS, Mechanical Engineering, MBA</a:t>
            </a:r>
            <a:endParaRPr lang="en-US" sz="1350" dirty="0">
              <a:latin typeface="Montserrat" pitchFamily="2" charset="77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B416A6-A42F-3500-B444-593B5074F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295" y="1257300"/>
            <a:ext cx="1371600" cy="1371600"/>
          </a:xfrm>
          <a:prstGeom prst="round1Rect">
            <a:avLst/>
          </a:prstGeom>
        </p:spPr>
      </p:pic>
      <p:sp>
        <p:nvSpPr>
          <p:cNvPr id="32" name="Caption">
            <a:extLst>
              <a:ext uri="{FF2B5EF4-FFF2-40B4-BE49-F238E27FC236}">
                <a16:creationId xmlns:a16="http://schemas.microsoft.com/office/drawing/2014/main" id="{098EFB4B-CAFE-E0AF-962B-DB5A89898DEF}"/>
              </a:ext>
            </a:extLst>
          </p:cNvPr>
          <p:cNvSpPr/>
          <p:nvPr userDrawn="1"/>
        </p:nvSpPr>
        <p:spPr>
          <a:xfrm>
            <a:off x="2538316" y="2775261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45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Gabriel Falzone</a:t>
            </a:r>
            <a:r>
              <a:rPr lang="en-US" sz="900" dirty="0">
                <a:solidFill>
                  <a:srgbClr val="FFFFFF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Chief Operating Officer</a:t>
            </a:r>
          </a:p>
          <a:p>
            <a:pPr marL="0" indent="0" algn="ctr">
              <a:spcAft>
                <a:spcPts val="450"/>
              </a:spcAft>
              <a:buNone/>
            </a:pP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PhD, Materials Science</a:t>
            </a:r>
            <a:endParaRPr lang="en-US" sz="1350" dirty="0">
              <a:latin typeface="Montserrat" pitchFamily="2" charset="77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11B1D82-5B55-4B1E-EA6C-633CBC586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796" y="1257300"/>
            <a:ext cx="1371600" cy="1371600"/>
          </a:xfrm>
          <a:prstGeom prst="round1Rect">
            <a:avLst/>
          </a:prstGeom>
        </p:spPr>
      </p:pic>
      <p:sp>
        <p:nvSpPr>
          <p:cNvPr id="34" name="Caption">
            <a:extLst>
              <a:ext uri="{FF2B5EF4-FFF2-40B4-BE49-F238E27FC236}">
                <a16:creationId xmlns:a16="http://schemas.microsoft.com/office/drawing/2014/main" id="{46C49113-B626-D20D-D72F-988793B1443C}"/>
              </a:ext>
            </a:extLst>
          </p:cNvPr>
          <p:cNvSpPr/>
          <p:nvPr userDrawn="1"/>
        </p:nvSpPr>
        <p:spPr>
          <a:xfrm>
            <a:off x="4651817" y="2775261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31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Vahid </a:t>
            </a:r>
            <a:r>
              <a:rPr lang="en-US" sz="1050" dirty="0">
                <a:solidFill>
                  <a:srgbClr val="FFFFFF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Azad</a:t>
            </a: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Chief Structural Engineer</a:t>
            </a: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PhD, PE, Civil </a:t>
            </a:r>
            <a:r>
              <a:rPr lang="en-US" sz="90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</a:rPr>
              <a:t>Engineering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7788EF8-8BE2-77CB-89FC-C056B05EE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297" y="1257300"/>
            <a:ext cx="1371600" cy="1371600"/>
          </a:xfrm>
          <a:prstGeom prst="round1Rect">
            <a:avLst/>
          </a:prstGeom>
        </p:spPr>
      </p:pic>
      <p:sp>
        <p:nvSpPr>
          <p:cNvPr id="36" name="Taylor Marchment Chief RD Engineer PhD 3DCP Civil Engineering">
            <a:extLst>
              <a:ext uri="{FF2B5EF4-FFF2-40B4-BE49-F238E27FC236}">
                <a16:creationId xmlns:a16="http://schemas.microsoft.com/office/drawing/2014/main" id="{788F7735-0638-053A-C1B4-8EF2C2EA4D9A}"/>
              </a:ext>
            </a:extLst>
          </p:cNvPr>
          <p:cNvSpPr/>
          <p:nvPr userDrawn="1"/>
        </p:nvSpPr>
        <p:spPr>
          <a:xfrm>
            <a:off x="6765318" y="2775261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450"/>
              </a:spcAft>
              <a:buNone/>
            </a:pPr>
            <a:r>
              <a:rPr lang="en-US" sz="1350" dirty="0">
                <a:solidFill>
                  <a:srgbClr val="FEFFFC"/>
                </a:solidFill>
                <a:latin typeface="Montserrat" pitchFamily="2" charset="77"/>
                <a:ea typeface="Montserrat Bold" pitchFamily="34" charset="-122"/>
                <a:cs typeface="Montserrat Bold" pitchFamily="34" charset="-120"/>
              </a:rPr>
              <a:t>Taylor Marchment</a:t>
            </a:r>
            <a:r>
              <a:rPr lang="en-US" sz="800" b="0" i="0" dirty="0">
                <a:solidFill>
                  <a:srgbClr val="001B40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</a:t>
            </a:r>
            <a:r>
              <a:rPr lang="en-US" sz="900" b="0" i="0" dirty="0">
                <a:solidFill>
                  <a:schemeClr val="accent1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Lead R&amp;D Engineer</a:t>
            </a:r>
            <a:r>
              <a:rPr lang="en-US" sz="900" b="0" i="0" dirty="0">
                <a:solidFill>
                  <a:srgbClr val="FFFFFF"/>
                </a:solidFill>
                <a:latin typeface="Montserrat" pitchFamily="2" charset="77"/>
                <a:ea typeface="Montserrat Regular" pitchFamily="34" charset="-122"/>
                <a:cs typeface="Arial" panose="020B0604020202020204" pitchFamily="34" charset="0"/>
              </a:rPr>
              <a:t>
PhD, 3DCP Civil Engineering</a:t>
            </a:r>
            <a:endParaRPr lang="en-US" sz="1350" dirty="0">
              <a:latin typeface="Montserrat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0D77465-69AE-DF48-4053-A82EEB1C3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798" y="1257300"/>
            <a:ext cx="1371600" cy="1371600"/>
          </a:xfrm>
          <a:prstGeom prst="round1Rect">
            <a:avLst/>
          </a:prstGeom>
        </p:spPr>
      </p:pic>
      <p:pic>
        <p:nvPicPr>
          <p:cNvPr id="38" name="image 89" descr="preencoded.png">
            <a:extLst>
              <a:ext uri="{FF2B5EF4-FFF2-40B4-BE49-F238E27FC236}">
                <a16:creationId xmlns:a16="http://schemas.microsoft.com/office/drawing/2014/main" id="{45024374-CF4F-C126-C955-F940B233C6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807720" y="3682822"/>
            <a:ext cx="1428750" cy="443102"/>
          </a:xfrm>
          <a:prstGeom prst="rect">
            <a:avLst/>
          </a:prstGeom>
        </p:spPr>
      </p:pic>
      <p:pic>
        <p:nvPicPr>
          <p:cNvPr id="39" name="Group 13" descr="preencoded.png">
            <a:extLst>
              <a:ext uri="{FF2B5EF4-FFF2-40B4-BE49-F238E27FC236}">
                <a16:creationId xmlns:a16="http://schemas.microsoft.com/office/drawing/2014/main" id="{6D1FEA12-767A-540F-F0C8-F35911D60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805" y="3682821"/>
            <a:ext cx="1100583" cy="1075525"/>
          </a:xfrm>
          <a:prstGeom prst="rect">
            <a:avLst/>
          </a:prstGeom>
        </p:spPr>
      </p:pic>
      <p:pic>
        <p:nvPicPr>
          <p:cNvPr id="40" name="image 102" descr="preencoded.png">
            <a:extLst>
              <a:ext uri="{FF2B5EF4-FFF2-40B4-BE49-F238E27FC236}">
                <a16:creationId xmlns:a16="http://schemas.microsoft.com/office/drawing/2014/main" id="{D3F59B49-F84F-1453-C916-0C0D852893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164371" y="3682821"/>
            <a:ext cx="1396456" cy="70191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E153881-ECC4-4615-A08A-FE85AD2CE7D1}"/>
              </a:ext>
            </a:extLst>
          </p:cNvPr>
          <p:cNvGrpSpPr/>
          <p:nvPr userDrawn="1"/>
        </p:nvGrpSpPr>
        <p:grpSpPr>
          <a:xfrm>
            <a:off x="2672330" y="3682821"/>
            <a:ext cx="1926531" cy="884485"/>
            <a:chOff x="3765417" y="5104217"/>
            <a:chExt cx="2568708" cy="1179313"/>
          </a:xfrm>
        </p:grpSpPr>
        <p:pic>
          <p:nvPicPr>
            <p:cNvPr id="42" name="Mask group" descr="preencoded.png">
              <a:extLst>
                <a:ext uri="{FF2B5EF4-FFF2-40B4-BE49-F238E27FC236}">
                  <a16:creationId xmlns:a16="http://schemas.microsoft.com/office/drawing/2014/main" id="{EBD91253-A35C-E0C3-34C7-C6E4D8B32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3765417" y="5104217"/>
              <a:ext cx="2568708" cy="59080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CBFDA51-4B78-D02A-565E-4EAEE046A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6855" y="5692727"/>
              <a:ext cx="2493646" cy="590803"/>
            </a:xfrm>
            <a:prstGeom prst="rect">
              <a:avLst/>
            </a:prstGeom>
            <a:effectLst>
              <a:outerShdw blurRad="50800" dist="50800" dir="5400000" sx="1000" sy="1000" algn="ctr" rotWithShape="0">
                <a:schemeClr val="tx1"/>
              </a:outerShdw>
            </a:effectLst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1D0CAA7-C5BE-C7E4-4F3A-865A30CD8C78}"/>
              </a:ext>
            </a:extLst>
          </p:cNvPr>
          <p:cNvSpPr txBox="1">
            <a:spLocks/>
          </p:cNvSpPr>
          <p:nvPr userDrawn="1"/>
        </p:nvSpPr>
        <p:spPr>
          <a:xfrm>
            <a:off x="420539" y="464870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100" dirty="0">
                <a:solidFill>
                  <a:srgbClr val="FFFFFF"/>
                </a:solidFill>
                <a:latin typeface="Montserrat SemiBold"/>
                <a:ea typeface="Montserrat SemiBold" pitchFamily="34" charset="-122"/>
                <a:cs typeface="Montserrat SemiBold" pitchFamily="34" charset="-120"/>
              </a:rPr>
              <a:t>Leadership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9ECDB6-815B-3CB4-C2B3-2644E0A0022D}"/>
              </a:ext>
            </a:extLst>
          </p:cNvPr>
          <p:cNvSpPr txBox="1">
            <a:spLocks/>
          </p:cNvSpPr>
          <p:nvPr userDrawn="1"/>
        </p:nvSpPr>
        <p:spPr>
          <a:xfrm>
            <a:off x="428086" y="867196"/>
            <a:ext cx="8287829" cy="2675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spc="0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500" dirty="0">
                <a:solidFill>
                  <a:srgbClr val="BBDE20"/>
                </a:solidFill>
                <a:latin typeface="Montserrat SemiBold"/>
                <a:ea typeface="Montserrat SemiBold" pitchFamily="34" charset="-122"/>
                <a:cs typeface="Montserrat SemiBold" pitchFamily="34" charset="-120"/>
              </a:rPr>
              <a:t>Automated Construction – Renewable Energy – Commercialization</a:t>
            </a:r>
            <a:endParaRPr lang="en-US" sz="1500" dirty="0">
              <a:latin typeface="Montserrat SemiBold"/>
            </a:endParaRPr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6BD6FB94-8EC1-597C-EFBA-E91AB9B8C19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8"/>
            <a:ext cx="312127" cy="234227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A green and black logo&#10;&#10;Description automatically generated">
            <a:extLst>
              <a:ext uri="{FF2B5EF4-FFF2-40B4-BE49-F238E27FC236}">
                <a16:creationId xmlns:a16="http://schemas.microsoft.com/office/drawing/2014/main" id="{F075F77D-1EAD-11F7-310A-F83DED97EBB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255" y="39808"/>
            <a:ext cx="1119488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4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079982-7C16-4A72-B1F4-D8CB1362D21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81" y="128319"/>
            <a:ext cx="945372" cy="336553"/>
          </a:xfrm>
          <a:prstGeom prst="rect">
            <a:avLst/>
          </a:prstGeom>
        </p:spPr>
      </p:pic>
      <p:sp>
        <p:nvSpPr>
          <p:cNvPr id="2" name="Footer Placeholder 16">
            <a:extLst>
              <a:ext uri="{FF2B5EF4-FFF2-40B4-BE49-F238E27FC236}">
                <a16:creationId xmlns:a16="http://schemas.microsoft.com/office/drawing/2014/main" id="{259416D2-F926-241E-9E19-E69B1703BA8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20292" y="4960165"/>
            <a:ext cx="3605832" cy="183335"/>
          </a:xfrm>
          <a:prstGeom prst="rect">
            <a:avLst/>
          </a:prstGeom>
          <a:noFill/>
        </p:spPr>
        <p:txBody>
          <a:bodyPr vert="horz" wrap="none" lIns="0" tIns="0" rIns="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Confidential - Not to be copied | © 2024 Sperra</a:t>
            </a:r>
          </a:p>
        </p:txBody>
      </p:sp>
      <p:sp>
        <p:nvSpPr>
          <p:cNvPr id="3" name="Footer Placeholder 16">
            <a:extLst>
              <a:ext uri="{FF2B5EF4-FFF2-40B4-BE49-F238E27FC236}">
                <a16:creationId xmlns:a16="http://schemas.microsoft.com/office/drawing/2014/main" id="{F67E5151-F628-D263-60BF-7AF04E1ECFE2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831874" y="4906109"/>
            <a:ext cx="312127" cy="233172"/>
          </a:xfrm>
          <a:prstGeom prst="rect">
            <a:avLst/>
          </a:prstGeom>
          <a:noFill/>
        </p:spPr>
        <p:txBody>
          <a:bodyPr vert="horz" wrap="none" lIns="0" tIns="0" rIns="68580" bIns="6858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5050BEA-5F11-40DC-9C37-41BD832696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F3353-DB33-2C07-6EF0-BE0C3A200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1CCBA2-3042-9DE6-7711-E0A55756C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439" y="100056"/>
            <a:ext cx="3505220" cy="494338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4DC8510D-476C-D232-FA1F-23C220C3420B}"/>
              </a:ext>
            </a:extLst>
          </p:cNvPr>
          <p:cNvSpPr txBox="1">
            <a:spLocks/>
          </p:cNvSpPr>
          <p:nvPr/>
        </p:nvSpPr>
        <p:spPr bwMode="white">
          <a:xfrm>
            <a:off x="8895081" y="4923514"/>
            <a:ext cx="248920" cy="21998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00" b="0" kern="120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ts val="600"/>
              </a:spcBef>
              <a:spcAft>
                <a:spcPts val="600"/>
              </a:spcAft>
              <a:buClr>
                <a:srgbClr val="A7BAC8"/>
              </a:buClr>
              <a:defRPr/>
            </a:pPr>
            <a:fld id="{A5050BEA-5F11-40DC-9C37-41BD832696DE}" type="slidenum">
              <a:rPr lang="en-GB" sz="750">
                <a:solidFill>
                  <a:srgbClr val="FFFFFF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algn="r" defTabSz="685800">
                <a:spcBef>
                  <a:spcPts val="600"/>
                </a:spcBef>
                <a:spcAft>
                  <a:spcPts val="600"/>
                </a:spcAft>
                <a:buClr>
                  <a:srgbClr val="A7BAC8"/>
                </a:buClr>
                <a:defRPr/>
              </a:pPr>
              <a:t>1</a:t>
            </a:fld>
            <a:endParaRPr lang="en-GB" sz="750" dirty="0">
              <a:solidFill>
                <a:srgbClr val="FFFFFF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A table with a tablecloth on the beach&#10;&#10;Description automatically generated">
            <a:extLst>
              <a:ext uri="{FF2B5EF4-FFF2-40B4-BE49-F238E27FC236}">
                <a16:creationId xmlns:a16="http://schemas.microsoft.com/office/drawing/2014/main" id="{FA295D88-D350-CE77-A2A8-B9055482D0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6788" y="2571750"/>
            <a:ext cx="2563856" cy="2471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AC819-2FA2-CCE3-3C8F-8678E76CC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"/>
          <a:stretch/>
        </p:blipFill>
        <p:spPr>
          <a:xfrm>
            <a:off x="3684867" y="100057"/>
            <a:ext cx="2563856" cy="2390093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0253E3-6401-6926-6252-13DFDE1A43D4}"/>
              </a:ext>
            </a:extLst>
          </p:cNvPr>
          <p:cNvCxnSpPr>
            <a:cxnSpLocks/>
          </p:cNvCxnSpPr>
          <p:nvPr/>
        </p:nvCxnSpPr>
        <p:spPr>
          <a:xfrm>
            <a:off x="894476" y="2114377"/>
            <a:ext cx="0" cy="120731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Single Corner Rectangle 41">
            <a:extLst>
              <a:ext uri="{FF2B5EF4-FFF2-40B4-BE49-F238E27FC236}">
                <a16:creationId xmlns:a16="http://schemas.microsoft.com/office/drawing/2014/main" id="{0054CCFA-85DD-B861-7594-6DBF55FC5F44}"/>
              </a:ext>
            </a:extLst>
          </p:cNvPr>
          <p:cNvSpPr/>
          <p:nvPr/>
        </p:nvSpPr>
        <p:spPr>
          <a:xfrm>
            <a:off x="215538" y="984027"/>
            <a:ext cx="3375355" cy="777268"/>
          </a:xfrm>
          <a:prstGeom prst="round1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1" rtlCol="0" anchor="ctr"/>
          <a:lstStyle/>
          <a:p>
            <a:pPr defTabSz="685800">
              <a:buClrTx/>
            </a:pPr>
            <a:r>
              <a:rPr lang="en-US" sz="1200" kern="1200" dirty="0">
                <a:solidFill>
                  <a:schemeClr val="accent1"/>
                </a:solidFill>
                <a:latin typeface="Montserrat SemiBold"/>
              </a:rPr>
              <a:t>Mission: </a:t>
            </a:r>
            <a:r>
              <a:rPr lang="en-US" sz="1200" dirty="0">
                <a:solidFill>
                  <a:schemeClr val="bg1"/>
                </a:solidFill>
              </a:rPr>
              <a:t>Sperra is establishing a new era of </a:t>
            </a:r>
            <a:r>
              <a:rPr lang="en-US" sz="1200" b="1" dirty="0">
                <a:solidFill>
                  <a:schemeClr val="bg1"/>
                </a:solidFill>
              </a:rPr>
              <a:t>automated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marine construction </a:t>
            </a:r>
            <a:r>
              <a:rPr lang="en-US" sz="1200" dirty="0">
                <a:solidFill>
                  <a:schemeClr val="bg1"/>
                </a:solidFill>
              </a:rPr>
              <a:t>that delivers offshore energy and coastal resilience solutions worldwide.</a:t>
            </a:r>
            <a:endParaRPr lang="en-US" sz="1200" kern="12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6" name="Round Single Corner Rectangle 41">
            <a:extLst>
              <a:ext uri="{FF2B5EF4-FFF2-40B4-BE49-F238E27FC236}">
                <a16:creationId xmlns:a16="http://schemas.microsoft.com/office/drawing/2014/main" id="{134C6E06-9CF8-10A9-3154-316658E5A4A3}"/>
              </a:ext>
            </a:extLst>
          </p:cNvPr>
          <p:cNvSpPr/>
          <p:nvPr/>
        </p:nvSpPr>
        <p:spPr>
          <a:xfrm>
            <a:off x="1006841" y="1966347"/>
            <a:ext cx="2514356" cy="1496087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1" rtlCol="0" anchor="ctr"/>
          <a:lstStyle/>
          <a:p>
            <a:pPr defTabSz="685800">
              <a:buClrTx/>
            </a:pPr>
            <a:r>
              <a:rPr lang="en-US" sz="1100" kern="1200" dirty="0">
                <a:solidFill>
                  <a:schemeClr val="accent1"/>
                </a:solidFill>
                <a:latin typeface="Montserrat SemiBold"/>
              </a:rPr>
              <a:t>Key Innovation: </a:t>
            </a:r>
          </a:p>
          <a:p>
            <a:pPr defTabSz="685800">
              <a:buClrTx/>
            </a:pPr>
            <a:r>
              <a:rPr lang="en-US" sz="1100" b="1" dirty="0"/>
              <a:t>3D Concrete Printing</a:t>
            </a:r>
            <a:endParaRPr lang="en-US" sz="1100" kern="1200" dirty="0">
              <a:solidFill>
                <a:schemeClr val="accent1"/>
              </a:solidFill>
              <a:latin typeface="Montserrat SemiBold"/>
            </a:endParaRPr>
          </a:p>
          <a:p>
            <a:pPr defTabSz="685800">
              <a:buClrTx/>
            </a:pPr>
            <a:r>
              <a:rPr lang="en-US" sz="1000" dirty="0"/>
              <a:t>Sperra uses 3DCP technology with local materials to radically reduce costs, minimize waste, and automate construction while ensuring superior structural integrity.</a:t>
            </a:r>
          </a:p>
        </p:txBody>
      </p:sp>
      <p:pic>
        <p:nvPicPr>
          <p:cNvPr id="22" name="Picture 21" descr="A white line drawing of a machine&#10;&#10;AI-generated content may be incorrect.">
            <a:extLst>
              <a:ext uri="{FF2B5EF4-FFF2-40B4-BE49-F238E27FC236}">
                <a16:creationId xmlns:a16="http://schemas.microsoft.com/office/drawing/2014/main" id="{571DC98D-8CFF-043C-5989-C7F906BCDC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28" y="2445850"/>
            <a:ext cx="480060" cy="480060"/>
          </a:xfrm>
          <a:prstGeom prst="rect">
            <a:avLst/>
          </a:prstGeom>
        </p:spPr>
      </p:pic>
      <p:pic>
        <p:nvPicPr>
          <p:cNvPr id="25" name="Picture 24" descr="A large robot arm in a factory&#10;&#10;AI-generated content may be incorrect.">
            <a:extLst>
              <a:ext uri="{FF2B5EF4-FFF2-40B4-BE49-F238E27FC236}">
                <a16:creationId xmlns:a16="http://schemas.microsoft.com/office/drawing/2014/main" id="{FDA75912-05D3-805B-69B5-E92D3B7DE8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946" y="100056"/>
            <a:ext cx="2648280" cy="23900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01970C5-70C6-D3F3-0676-0A8321A12B49}"/>
              </a:ext>
            </a:extLst>
          </p:cNvPr>
          <p:cNvSpPr txBox="1"/>
          <p:nvPr/>
        </p:nvSpPr>
        <p:spPr>
          <a:xfrm>
            <a:off x="89574" y="3610465"/>
            <a:ext cx="3505214" cy="1336979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marL="12065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en-US" sz="1300" b="1" dirty="0">
                <a:solidFill>
                  <a:schemeClr val="bg1"/>
                </a:solidFill>
                <a:latin typeface="Montserrat" pitchFamily="2" charset="77"/>
              </a:rPr>
              <a:t>Product Portfolio</a:t>
            </a:r>
          </a:p>
          <a:p>
            <a:pPr marL="457200" lvl="0" indent="-301625" rtl="0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150"/>
              <a:buChar char="●"/>
            </a:pPr>
            <a:r>
              <a:rPr lang="en-US" sz="1050" dirty="0">
                <a:solidFill>
                  <a:schemeClr val="bg1"/>
                </a:solidFill>
                <a:latin typeface="Montserrat" pitchFamily="2" charset="77"/>
              </a:rPr>
              <a:t>Floating solar and offshore wind anchors</a:t>
            </a:r>
          </a:p>
          <a:p>
            <a:pPr marL="457200" lvl="0" indent="-30162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Char char="●"/>
            </a:pPr>
            <a:r>
              <a:rPr lang="en-US" sz="1050" dirty="0">
                <a:solidFill>
                  <a:schemeClr val="bg1"/>
                </a:solidFill>
                <a:latin typeface="Montserrat" pitchFamily="2" charset="77"/>
              </a:rPr>
              <a:t>Solar canal structures</a:t>
            </a:r>
          </a:p>
          <a:p>
            <a:pPr marL="457200" lvl="0" indent="-30162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Char char="●"/>
            </a:pPr>
            <a:r>
              <a:rPr lang="en-US" sz="1050" dirty="0">
                <a:solidFill>
                  <a:schemeClr val="bg1"/>
                </a:solidFill>
                <a:latin typeface="Montserrat" pitchFamily="2" charset="77"/>
              </a:rPr>
              <a:t>Port infrastructure solutions</a:t>
            </a:r>
          </a:p>
          <a:p>
            <a:pPr marL="457200" lvl="0" indent="-30162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Char char="●"/>
            </a:pPr>
            <a:r>
              <a:rPr lang="en-US" sz="1050" dirty="0">
                <a:solidFill>
                  <a:schemeClr val="bg1"/>
                </a:solidFill>
                <a:latin typeface="Montserrat" pitchFamily="2" charset="77"/>
              </a:rPr>
              <a:t>Subsea pumped hydro energy storage </a:t>
            </a:r>
          </a:p>
        </p:txBody>
      </p:sp>
      <p:pic>
        <p:nvPicPr>
          <p:cNvPr id="29" name="Picture 28" descr="A group of people standing next to a large pillar&#10;&#10;AI-generated content may be incorrect.">
            <a:extLst>
              <a:ext uri="{FF2B5EF4-FFF2-40B4-BE49-F238E27FC236}">
                <a16:creationId xmlns:a16="http://schemas.microsoft.com/office/drawing/2014/main" id="{44A47C52-6ADE-E657-E35E-ED22595CF5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946" y="2571750"/>
            <a:ext cx="5369615" cy="2471694"/>
          </a:xfrm>
          <a:prstGeom prst="rect">
            <a:avLst/>
          </a:prstGeom>
        </p:spPr>
      </p:pic>
      <p:pic>
        <p:nvPicPr>
          <p:cNvPr id="33" name="Picture 32" descr="A green and black logo&#10;&#10;AI-generated content may be incorrect.">
            <a:extLst>
              <a:ext uri="{FF2B5EF4-FFF2-40B4-BE49-F238E27FC236}">
                <a16:creationId xmlns:a16="http://schemas.microsoft.com/office/drawing/2014/main" id="{80868813-C274-002E-9E09-4E3E3D27C4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8" y="100055"/>
            <a:ext cx="1934109" cy="836309"/>
          </a:xfrm>
          <a:prstGeom prst="rect">
            <a:avLst/>
          </a:prstGeom>
        </p:spPr>
      </p:pic>
      <p:pic>
        <p:nvPicPr>
          <p:cNvPr id="35" name="Picture 34" descr="A floating platform in the water&#10;&#10;AI-generated content may be incorrect.">
            <a:extLst>
              <a:ext uri="{FF2B5EF4-FFF2-40B4-BE49-F238E27FC236}">
                <a16:creationId xmlns:a16="http://schemas.microsoft.com/office/drawing/2014/main" id="{1D842267-A357-A332-CD96-8D238CC0D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7037" y="101929"/>
            <a:ext cx="2563855" cy="23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erra Master">
  <a:themeElements>
    <a:clrScheme name="Sperra">
      <a:dk1>
        <a:srgbClr val="104462"/>
      </a:dk1>
      <a:lt1>
        <a:srgbClr val="FFFFFF"/>
      </a:lt1>
      <a:dk2>
        <a:srgbClr val="104462"/>
      </a:dk2>
      <a:lt2>
        <a:srgbClr val="CACAC8"/>
      </a:lt2>
      <a:accent1>
        <a:srgbClr val="BBDE20"/>
      </a:accent1>
      <a:accent2>
        <a:srgbClr val="104462"/>
      </a:accent2>
      <a:accent3>
        <a:srgbClr val="CACAC8"/>
      </a:accent3>
      <a:accent4>
        <a:srgbClr val="13294B"/>
      </a:accent4>
      <a:accent5>
        <a:srgbClr val="2E3337"/>
      </a:accent5>
      <a:accent6>
        <a:srgbClr val="000000"/>
      </a:accent6>
      <a:hlink>
        <a:srgbClr val="BBDE20"/>
      </a:hlink>
      <a:folHlink>
        <a:srgbClr val="8F908E"/>
      </a:folHlink>
    </a:clrScheme>
    <a:fontScheme name="Sperra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Deck_v0(2)" id="{5E1D3297-F703-4B79-A135-5C5F2E8909F4}" vid="{373EE82C-523A-488E-89A1-3A40E2D7F30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Macintosh PowerPoint</Application>
  <PresentationFormat>On-screen Show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</vt:lpstr>
      <vt:lpstr>Montserrat SemiBold</vt:lpstr>
      <vt:lpstr>Open Sans</vt:lpstr>
      <vt:lpstr>Sperra Master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Gabriel Falzone</cp:lastModifiedBy>
  <cp:revision>5</cp:revision>
  <dcterms:modified xsi:type="dcterms:W3CDTF">2025-09-17T18:30:06Z</dcterms:modified>
</cp:coreProperties>
</file>